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F4E3CF8-7E67-4636-B75B-36663DDFFDB6}" type="datetimeFigureOut">
              <a:rPr lang="ru-RU" smtClean="0"/>
              <a:pPr/>
              <a:t>18.09.2023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558FF8-6726-428B-98F2-EFF285D39A20}" type="slidenum">
              <a:rPr lang="ru-RU" smtClean="0"/>
              <a:pPr/>
              <a:t>‹#›</a:t>
            </a:fld>
            <a:endParaRPr lang="ru-RU"/>
          </a:p>
        </p:txBody>
      </p:sp>
    </p:spTree>
    <p:extLst>
      <p:ext uri="{BB962C8B-B14F-4D97-AF65-F5344CB8AC3E}">
        <p14:creationId xmlns:p14="http://schemas.microsoft.com/office/powerpoint/2010/main" val="133451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F4E3CF8-7E67-4636-B75B-36663DDFFDB6}" type="datetimeFigureOut">
              <a:rPr lang="ru-RU" smtClean="0"/>
              <a:pPr/>
              <a:t>18.09.2023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558FF8-6726-428B-98F2-EFF285D39A20}" type="slidenum">
              <a:rPr lang="ru-RU" smtClean="0"/>
              <a:pPr/>
              <a:t>‹#›</a:t>
            </a:fld>
            <a:endParaRPr lang="ru-RU"/>
          </a:p>
        </p:txBody>
      </p:sp>
    </p:spTree>
    <p:extLst>
      <p:ext uri="{BB962C8B-B14F-4D97-AF65-F5344CB8AC3E}">
        <p14:creationId xmlns:p14="http://schemas.microsoft.com/office/powerpoint/2010/main" val="904299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F4E3CF8-7E67-4636-B75B-36663DDFFDB6}" type="datetimeFigureOut">
              <a:rPr lang="ru-RU" smtClean="0"/>
              <a:pPr/>
              <a:t>18.09.2023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558FF8-6726-428B-98F2-EFF285D39A20}" type="slidenum">
              <a:rPr lang="ru-RU" smtClean="0"/>
              <a:pPr/>
              <a:t>‹#›</a:t>
            </a:fld>
            <a:endParaRPr lang="ru-RU"/>
          </a:p>
        </p:txBody>
      </p:sp>
    </p:spTree>
    <p:extLst>
      <p:ext uri="{BB962C8B-B14F-4D97-AF65-F5344CB8AC3E}">
        <p14:creationId xmlns:p14="http://schemas.microsoft.com/office/powerpoint/2010/main" val="171917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F4E3CF8-7E67-4636-B75B-36663DDFFDB6}" type="datetimeFigureOut">
              <a:rPr lang="ru-RU" smtClean="0"/>
              <a:pPr/>
              <a:t>18.09.2023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558FF8-6726-428B-98F2-EFF285D39A20}" type="slidenum">
              <a:rPr lang="ru-RU" smtClean="0"/>
              <a:pPr/>
              <a:t>‹#›</a:t>
            </a:fld>
            <a:endParaRPr lang="ru-RU"/>
          </a:p>
        </p:txBody>
      </p:sp>
    </p:spTree>
    <p:extLst>
      <p:ext uri="{BB962C8B-B14F-4D97-AF65-F5344CB8AC3E}">
        <p14:creationId xmlns:p14="http://schemas.microsoft.com/office/powerpoint/2010/main" val="3621947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F4E3CF8-7E67-4636-B75B-36663DDFFDB6}" type="datetimeFigureOut">
              <a:rPr lang="ru-RU" smtClean="0"/>
              <a:pPr/>
              <a:t>18.09.2023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558FF8-6726-428B-98F2-EFF285D39A20}" type="slidenum">
              <a:rPr lang="ru-RU" smtClean="0"/>
              <a:pPr/>
              <a:t>‹#›</a:t>
            </a:fld>
            <a:endParaRPr lang="ru-RU"/>
          </a:p>
        </p:txBody>
      </p:sp>
    </p:spTree>
    <p:extLst>
      <p:ext uri="{BB962C8B-B14F-4D97-AF65-F5344CB8AC3E}">
        <p14:creationId xmlns:p14="http://schemas.microsoft.com/office/powerpoint/2010/main" val="1506701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F4E3CF8-7E67-4636-B75B-36663DDFFDB6}" type="datetimeFigureOut">
              <a:rPr lang="ru-RU" smtClean="0"/>
              <a:pPr/>
              <a:t>18.09.2023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558FF8-6726-428B-98F2-EFF285D39A20}" type="slidenum">
              <a:rPr lang="ru-RU" smtClean="0"/>
              <a:pPr/>
              <a:t>‹#›</a:t>
            </a:fld>
            <a:endParaRPr lang="ru-RU"/>
          </a:p>
        </p:txBody>
      </p:sp>
    </p:spTree>
    <p:extLst>
      <p:ext uri="{BB962C8B-B14F-4D97-AF65-F5344CB8AC3E}">
        <p14:creationId xmlns:p14="http://schemas.microsoft.com/office/powerpoint/2010/main" val="323740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F4E3CF8-7E67-4636-B75B-36663DDFFDB6}" type="datetimeFigureOut">
              <a:rPr lang="ru-RU" smtClean="0"/>
              <a:pPr/>
              <a:t>18.09.2023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558FF8-6726-428B-98F2-EFF285D39A20}" type="slidenum">
              <a:rPr lang="ru-RU" smtClean="0"/>
              <a:pPr/>
              <a:t>‹#›</a:t>
            </a:fld>
            <a:endParaRPr lang="ru-RU"/>
          </a:p>
        </p:txBody>
      </p:sp>
    </p:spTree>
    <p:extLst>
      <p:ext uri="{BB962C8B-B14F-4D97-AF65-F5344CB8AC3E}">
        <p14:creationId xmlns:p14="http://schemas.microsoft.com/office/powerpoint/2010/main" val="45369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F4E3CF8-7E67-4636-B75B-36663DDFFDB6}" type="datetimeFigureOut">
              <a:rPr lang="ru-RU" smtClean="0"/>
              <a:pPr/>
              <a:t>18.09.2023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558FF8-6726-428B-98F2-EFF285D39A20}" type="slidenum">
              <a:rPr lang="ru-RU" smtClean="0"/>
              <a:pPr/>
              <a:t>‹#›</a:t>
            </a:fld>
            <a:endParaRPr lang="ru-RU"/>
          </a:p>
        </p:txBody>
      </p:sp>
    </p:spTree>
    <p:extLst>
      <p:ext uri="{BB962C8B-B14F-4D97-AF65-F5344CB8AC3E}">
        <p14:creationId xmlns:p14="http://schemas.microsoft.com/office/powerpoint/2010/main" val="116957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4E3CF8-7E67-4636-B75B-36663DDFFDB6}" type="datetimeFigureOut">
              <a:rPr lang="ru-RU" smtClean="0"/>
              <a:pPr/>
              <a:t>18.09.2023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558FF8-6726-428B-98F2-EFF285D39A20}" type="slidenum">
              <a:rPr lang="ru-RU" smtClean="0"/>
              <a:pPr/>
              <a:t>‹#›</a:t>
            </a:fld>
            <a:endParaRPr lang="ru-RU"/>
          </a:p>
        </p:txBody>
      </p:sp>
    </p:spTree>
    <p:extLst>
      <p:ext uri="{BB962C8B-B14F-4D97-AF65-F5344CB8AC3E}">
        <p14:creationId xmlns:p14="http://schemas.microsoft.com/office/powerpoint/2010/main" val="1124625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F4E3CF8-7E67-4636-B75B-36663DDFFDB6}" type="datetimeFigureOut">
              <a:rPr lang="ru-RU" smtClean="0"/>
              <a:pPr/>
              <a:t>18.09.2023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558FF8-6726-428B-98F2-EFF285D39A20}" type="slidenum">
              <a:rPr lang="ru-RU" smtClean="0"/>
              <a:pPr/>
              <a:t>‹#›</a:t>
            </a:fld>
            <a:endParaRPr lang="ru-RU"/>
          </a:p>
        </p:txBody>
      </p:sp>
    </p:spTree>
    <p:extLst>
      <p:ext uri="{BB962C8B-B14F-4D97-AF65-F5344CB8AC3E}">
        <p14:creationId xmlns:p14="http://schemas.microsoft.com/office/powerpoint/2010/main" val="716422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F4E3CF8-7E67-4636-B75B-36663DDFFDB6}" type="datetimeFigureOut">
              <a:rPr lang="ru-RU" smtClean="0"/>
              <a:pPr/>
              <a:t>18.09.2023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558FF8-6726-428B-98F2-EFF285D39A20}" type="slidenum">
              <a:rPr lang="ru-RU" smtClean="0"/>
              <a:pPr/>
              <a:t>‹#›</a:t>
            </a:fld>
            <a:endParaRPr lang="ru-RU"/>
          </a:p>
        </p:txBody>
      </p:sp>
    </p:spTree>
    <p:extLst>
      <p:ext uri="{BB962C8B-B14F-4D97-AF65-F5344CB8AC3E}">
        <p14:creationId xmlns:p14="http://schemas.microsoft.com/office/powerpoint/2010/main" val="288885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E3CF8-7E67-4636-B75B-36663DDFFDB6}" type="datetimeFigureOut">
              <a:rPr lang="ru-RU" smtClean="0"/>
              <a:pPr/>
              <a:t>18.09.2023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58FF8-6726-428B-98F2-EFF285D39A20}" type="slidenum">
              <a:rPr lang="ru-RU" smtClean="0"/>
              <a:pPr/>
              <a:t>‹#›</a:t>
            </a:fld>
            <a:endParaRPr lang="ru-RU"/>
          </a:p>
        </p:txBody>
      </p:sp>
    </p:spTree>
    <p:extLst>
      <p:ext uri="{BB962C8B-B14F-4D97-AF65-F5344CB8AC3E}">
        <p14:creationId xmlns:p14="http://schemas.microsoft.com/office/powerpoint/2010/main" val="10598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637" y="354013"/>
            <a:ext cx="10515600" cy="4351338"/>
          </a:xfrm>
        </p:spPr>
        <p:txBody>
          <a:bodyPr>
            <a:normAutofit fontScale="92500" lnSpcReduction="10000"/>
          </a:bodyPr>
          <a:lstStyle/>
          <a:p>
            <a:pPr marL="0" indent="0" algn="just">
              <a:lnSpc>
                <a:spcPct val="100000"/>
              </a:lnSpc>
              <a:spcBef>
                <a:spcPts val="0"/>
              </a:spcBef>
              <a:buNone/>
            </a:pPr>
            <a:r>
              <a:rPr lang="en-US" dirty="0"/>
              <a:t>There is three main Algae classification:</a:t>
            </a:r>
          </a:p>
          <a:p>
            <a:pPr marL="0" indent="0" algn="just">
              <a:lnSpc>
                <a:spcPct val="100000"/>
              </a:lnSpc>
              <a:spcBef>
                <a:spcPts val="0"/>
              </a:spcBef>
              <a:buNone/>
            </a:pPr>
            <a:r>
              <a:rPr lang="en-US" i="1" dirty="0" err="1"/>
              <a:t>Chlorophyceae</a:t>
            </a:r>
            <a:r>
              <a:rPr lang="en-US" dirty="0"/>
              <a:t> – These are called green algae, due to the presence of pigments chlorophyll a and b. Examples are </a:t>
            </a:r>
            <a:r>
              <a:rPr lang="en-US" dirty="0" err="1"/>
              <a:t>Chlamydomonas</a:t>
            </a:r>
            <a:r>
              <a:rPr lang="en-US" dirty="0"/>
              <a:t>, Spirogyra, and </a:t>
            </a:r>
            <a:r>
              <a:rPr lang="en-US" dirty="0" err="1"/>
              <a:t>Chara</a:t>
            </a:r>
            <a:endParaRPr lang="en-US" dirty="0"/>
          </a:p>
          <a:p>
            <a:pPr marL="0" indent="0" algn="just">
              <a:lnSpc>
                <a:spcPct val="100000"/>
              </a:lnSpc>
              <a:spcBef>
                <a:spcPts val="0"/>
              </a:spcBef>
              <a:buNone/>
            </a:pPr>
            <a:r>
              <a:rPr lang="en-US" i="1" dirty="0" err="1"/>
              <a:t>Phaeophyceae</a:t>
            </a:r>
            <a:r>
              <a:rPr lang="en-US" dirty="0"/>
              <a:t> – Also called as brown algae, they are predominantly marine. They have chlorophyll a, c, carotenoids and xanthophyll pigments. Examples are </a:t>
            </a:r>
            <a:r>
              <a:rPr lang="en-US" dirty="0" err="1"/>
              <a:t>Dictyota</a:t>
            </a:r>
            <a:r>
              <a:rPr lang="en-US" dirty="0"/>
              <a:t>, </a:t>
            </a:r>
            <a:r>
              <a:rPr lang="en-US" dirty="0" err="1"/>
              <a:t>Laminaria</a:t>
            </a:r>
            <a:r>
              <a:rPr lang="en-US" dirty="0"/>
              <a:t>, and </a:t>
            </a:r>
            <a:r>
              <a:rPr lang="en-US" dirty="0" err="1"/>
              <a:t>Sargassum</a:t>
            </a:r>
            <a:endParaRPr lang="en-US" dirty="0"/>
          </a:p>
          <a:p>
            <a:pPr marL="0" indent="0" algn="just">
              <a:lnSpc>
                <a:spcPct val="100000"/>
              </a:lnSpc>
              <a:spcBef>
                <a:spcPts val="0"/>
              </a:spcBef>
              <a:buNone/>
            </a:pPr>
            <a:r>
              <a:rPr lang="en-US" i="1" dirty="0" err="1"/>
              <a:t>Rhodophyceae</a:t>
            </a:r>
            <a:r>
              <a:rPr lang="en-US" i="1" dirty="0"/>
              <a:t> – </a:t>
            </a:r>
            <a:r>
              <a:rPr lang="en-US" dirty="0"/>
              <a:t>They are the </a:t>
            </a:r>
            <a:r>
              <a:rPr lang="en-US" i="1" dirty="0"/>
              <a:t>red</a:t>
            </a:r>
            <a:r>
              <a:rPr lang="en-US" dirty="0"/>
              <a:t> algae because of the presence of the red pigment, r-</a:t>
            </a:r>
            <a:r>
              <a:rPr lang="en-US" dirty="0" err="1"/>
              <a:t>phycoerythrin</a:t>
            </a:r>
            <a:r>
              <a:rPr lang="en-US" dirty="0"/>
              <a:t>. Examples are </a:t>
            </a:r>
            <a:r>
              <a:rPr lang="en-US" dirty="0" err="1"/>
              <a:t>Porphyra</a:t>
            </a:r>
            <a:r>
              <a:rPr lang="en-US" dirty="0"/>
              <a:t>, </a:t>
            </a:r>
            <a:r>
              <a:rPr lang="en-US" dirty="0" err="1"/>
              <a:t>Gracilaria</a:t>
            </a:r>
            <a:r>
              <a:rPr lang="en-US" dirty="0"/>
              <a:t>, and </a:t>
            </a:r>
            <a:r>
              <a:rPr lang="en-US" dirty="0" err="1"/>
              <a:t>Gelidium</a:t>
            </a:r>
            <a:r>
              <a:rPr lang="en-US" dirty="0"/>
              <a:t>.</a:t>
            </a:r>
            <a:endParaRPr lang="ru-RU" dirty="0"/>
          </a:p>
          <a:p>
            <a:pPr marL="0" indent="0" algn="just">
              <a:lnSpc>
                <a:spcPct val="100000"/>
              </a:lnSpc>
              <a:spcBef>
                <a:spcPts val="0"/>
              </a:spcBef>
              <a:buNone/>
            </a:pPr>
            <a:r>
              <a:rPr lang="en-GB" dirty="0" err="1"/>
              <a:t>Diatomata</a:t>
            </a:r>
            <a:r>
              <a:rPr lang="en-GB" dirty="0"/>
              <a:t> - </a:t>
            </a:r>
            <a:r>
              <a:rPr lang="en-US" dirty="0"/>
              <a:t>chlorophyll a and c, carotenoids</a:t>
            </a:r>
            <a:endParaRPr lang="kk-KZ" dirty="0"/>
          </a:p>
          <a:p>
            <a:pPr marL="0" indent="0" algn="just">
              <a:lnSpc>
                <a:spcPct val="100000"/>
              </a:lnSpc>
              <a:spcBef>
                <a:spcPts val="0"/>
              </a:spcBef>
              <a:buNone/>
            </a:pPr>
            <a:r>
              <a:rPr lang="en-GB" dirty="0"/>
              <a:t>Blue – Green algae - </a:t>
            </a:r>
            <a:r>
              <a:rPr lang="en-US" dirty="0"/>
              <a:t>chlorophyll a , </a:t>
            </a:r>
            <a:r>
              <a:rPr lang="kk-KZ" dirty="0"/>
              <a:t>Фикоцианин </a:t>
            </a:r>
            <a:endParaRPr lang="en-US" dirty="0"/>
          </a:p>
          <a:p>
            <a:pPr marL="0" indent="0" algn="just">
              <a:lnSpc>
                <a:spcPct val="100000"/>
              </a:lnSpc>
              <a:spcBef>
                <a:spcPts val="0"/>
              </a:spcBef>
              <a:buNone/>
            </a:pPr>
            <a:endParaRPr lang="en-US" dirty="0"/>
          </a:p>
          <a:p>
            <a:endParaRPr lang="ru-RU" dirty="0"/>
          </a:p>
        </p:txBody>
      </p:sp>
    </p:spTree>
    <p:extLst>
      <p:ext uri="{BB962C8B-B14F-4D97-AF65-F5344CB8AC3E}">
        <p14:creationId xmlns:p14="http://schemas.microsoft.com/office/powerpoint/2010/main" val="2122298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6439" y="0"/>
            <a:ext cx="10515600" cy="5609230"/>
          </a:xfrm>
        </p:spPr>
        <p:txBody>
          <a:bodyPr>
            <a:normAutofit/>
          </a:bodyPr>
          <a:lstStyle/>
          <a:p>
            <a:pPr marL="0" indent="355600" algn="just">
              <a:lnSpc>
                <a:spcPct val="100000"/>
              </a:lnSpc>
              <a:spcBef>
                <a:spcPts val="0"/>
              </a:spcBef>
              <a:buNone/>
            </a:pPr>
            <a:r>
              <a:rPr lang="en-US" sz="2000" b="1" dirty="0">
                <a:solidFill>
                  <a:schemeClr val="accent6"/>
                </a:solidFill>
              </a:rPr>
              <a:t>3-1 </a:t>
            </a:r>
            <a:r>
              <a:rPr lang="en-US" sz="2000" b="1" dirty="0" err="1">
                <a:solidFill>
                  <a:schemeClr val="accent6"/>
                </a:solidFill>
              </a:rPr>
              <a:t>Oedogonium</a:t>
            </a:r>
            <a:r>
              <a:rPr lang="en-US" sz="2000" b="1" dirty="0">
                <a:solidFill>
                  <a:schemeClr val="accent6"/>
                </a:solidFill>
              </a:rPr>
              <a:t> Life Cycle</a:t>
            </a:r>
          </a:p>
          <a:p>
            <a:pPr marL="0" indent="355600" algn="just">
              <a:lnSpc>
                <a:spcPct val="100000"/>
              </a:lnSpc>
              <a:spcBef>
                <a:spcPts val="0"/>
              </a:spcBef>
              <a:buNone/>
            </a:pPr>
            <a:r>
              <a:rPr lang="en-US" sz="2000" dirty="0"/>
              <a:t>Asexual Reproduction </a:t>
            </a:r>
            <a:r>
              <a:rPr lang="en-US" sz="2000" dirty="0" err="1"/>
              <a:t>Oedogonium</a:t>
            </a:r>
            <a:r>
              <a:rPr lang="en-US" sz="2000" dirty="0"/>
              <a:t> is a form of filamentous green algae. It is </a:t>
            </a:r>
            <a:r>
              <a:rPr lang="en-US" sz="2000" dirty="0" err="1"/>
              <a:t>capabable</a:t>
            </a:r>
            <a:r>
              <a:rPr lang="en-US" sz="2000" dirty="0"/>
              <a:t> of reproducing asexually, which means that each </a:t>
            </a:r>
            <a:r>
              <a:rPr lang="en-US" sz="2000" dirty="0" err="1"/>
              <a:t>oedogonium</a:t>
            </a:r>
            <a:r>
              <a:rPr lang="en-US" sz="2000" dirty="0"/>
              <a:t> has both male and female reproductive organs. In asexual reproduction, the </a:t>
            </a:r>
            <a:r>
              <a:rPr lang="en-US" sz="2000" dirty="0" err="1"/>
              <a:t>oedogonium</a:t>
            </a:r>
            <a:r>
              <a:rPr lang="en-US" sz="2000" dirty="0"/>
              <a:t> fragments and produces zoospores. Zoospores are able to move spontaneously through the water. Once the zoospore is produced, it is released and is free to find a viable substrate. Once found, the zoospore's cells are able to divide and form a new filament of </a:t>
            </a:r>
            <a:r>
              <a:rPr lang="en-US" sz="2000" dirty="0" err="1"/>
              <a:t>oedogonium</a:t>
            </a:r>
            <a:r>
              <a:rPr lang="en-US" sz="2000" dirty="0"/>
              <a:t>.</a:t>
            </a:r>
          </a:p>
          <a:p>
            <a:pPr marL="0" indent="355600" algn="just">
              <a:lnSpc>
                <a:spcPct val="100000"/>
              </a:lnSpc>
              <a:spcBef>
                <a:spcPts val="0"/>
              </a:spcBef>
              <a:buNone/>
            </a:pPr>
            <a:r>
              <a:rPr lang="en-US" sz="2000" b="1" dirty="0">
                <a:solidFill>
                  <a:schemeClr val="accent6"/>
                </a:solidFill>
              </a:rPr>
              <a:t>Sexual Reproduction: Zygote Production</a:t>
            </a:r>
          </a:p>
          <a:p>
            <a:pPr marL="0" indent="355600" algn="just">
              <a:lnSpc>
                <a:spcPct val="100000"/>
              </a:lnSpc>
              <a:spcBef>
                <a:spcPts val="0"/>
              </a:spcBef>
              <a:buNone/>
            </a:pPr>
            <a:r>
              <a:rPr lang="en-US" sz="2000" dirty="0"/>
              <a:t>In addition to being able to reproduce asexually, the </a:t>
            </a:r>
            <a:r>
              <a:rPr lang="en-US" sz="2000" dirty="0" err="1"/>
              <a:t>oedogonium</a:t>
            </a:r>
            <a:r>
              <a:rPr lang="en-US" sz="2000" dirty="0"/>
              <a:t> is capable of reproducing sexually. In sexual reproduction, the filament portion of the </a:t>
            </a:r>
            <a:r>
              <a:rPr lang="en-US" sz="2000" dirty="0" err="1"/>
              <a:t>oedogonium</a:t>
            </a:r>
            <a:r>
              <a:rPr lang="en-US" sz="2000" dirty="0"/>
              <a:t>, called the antheridium, produces and releases sperm. The sperm sinks through the water until it meets with the filament portion of the </a:t>
            </a:r>
            <a:r>
              <a:rPr lang="en-US" sz="2000" dirty="0" err="1"/>
              <a:t>oedogonium</a:t>
            </a:r>
            <a:r>
              <a:rPr lang="en-US" sz="2000" dirty="0"/>
              <a:t>, called the </a:t>
            </a:r>
            <a:r>
              <a:rPr lang="en-US" sz="2000" dirty="0" err="1"/>
              <a:t>oogonium</a:t>
            </a:r>
            <a:r>
              <a:rPr lang="en-US" sz="2000" dirty="0"/>
              <a:t>, which contains a large egg. If the sperm successfully fertilizes the egg, a zygote is produced.</a:t>
            </a:r>
          </a:p>
          <a:p>
            <a:pPr marL="0" indent="355600" algn="just">
              <a:lnSpc>
                <a:spcPct val="100000"/>
              </a:lnSpc>
              <a:spcBef>
                <a:spcPts val="0"/>
              </a:spcBef>
              <a:buNone/>
            </a:pPr>
            <a:r>
              <a:rPr lang="en-US" sz="2000" b="1" dirty="0">
                <a:solidFill>
                  <a:schemeClr val="accent6"/>
                </a:solidFill>
              </a:rPr>
              <a:t>Sexual Reproduction: Zoospores</a:t>
            </a:r>
          </a:p>
          <a:p>
            <a:pPr marL="0" indent="355600" algn="just">
              <a:lnSpc>
                <a:spcPct val="100000"/>
              </a:lnSpc>
              <a:spcBef>
                <a:spcPts val="0"/>
              </a:spcBef>
              <a:buNone/>
            </a:pPr>
            <a:r>
              <a:rPr lang="en-US" sz="2000" dirty="0"/>
              <a:t>After the zygote is produced, it is released into the water and develops zoospores. The zoospores are similar to those created through asexual reproduction. Once the zoospores mature, the zygote splits open, releasing the zoospores. The zoospores then attach to the bottom of the sea and the cells in the zoospores divide to produce a new filament of </a:t>
            </a:r>
            <a:r>
              <a:rPr lang="en-US" sz="2000" dirty="0" err="1"/>
              <a:t>oedogonium</a:t>
            </a:r>
            <a:r>
              <a:rPr lang="en-US" sz="2000" dirty="0"/>
              <a:t>.</a:t>
            </a:r>
            <a:endParaRPr lang="ru-RU" sz="2000" dirty="0"/>
          </a:p>
        </p:txBody>
      </p:sp>
    </p:spTree>
    <p:extLst>
      <p:ext uri="{BB962C8B-B14F-4D97-AF65-F5344CB8AC3E}">
        <p14:creationId xmlns:p14="http://schemas.microsoft.com/office/powerpoint/2010/main" val="2280175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tretch>
            <a:fillRect/>
          </a:stretch>
        </p:blipFill>
        <p:spPr>
          <a:xfrm>
            <a:off x="2853978" y="283428"/>
            <a:ext cx="7199814" cy="5400000"/>
          </a:xfrm>
          <a:prstGeom prst="rect">
            <a:avLst/>
          </a:prstGeom>
        </p:spPr>
      </p:pic>
      <p:sp>
        <p:nvSpPr>
          <p:cNvPr id="5" name="Прямоугольник 4"/>
          <p:cNvSpPr/>
          <p:nvPr/>
        </p:nvSpPr>
        <p:spPr>
          <a:xfrm>
            <a:off x="4100947" y="5932943"/>
            <a:ext cx="3429144" cy="369332"/>
          </a:xfrm>
          <a:prstGeom prst="rect">
            <a:avLst/>
          </a:prstGeom>
        </p:spPr>
        <p:txBody>
          <a:bodyPr wrap="none">
            <a:spAutoFit/>
          </a:bodyPr>
          <a:lstStyle/>
          <a:p>
            <a:r>
              <a:rPr lang="en-US" i="0" u="none" strike="noStrike" baseline="0" dirty="0">
                <a:latin typeface="TimesNewRomanPS-BoldMT"/>
              </a:rPr>
              <a:t>Fig.4: Life cycle of </a:t>
            </a:r>
            <a:r>
              <a:rPr lang="en-US" i="0" u="none" strike="noStrike" baseline="0" dirty="0" err="1">
                <a:latin typeface="TimesNewRomanPS-BoldMT"/>
              </a:rPr>
              <a:t>Oedogonium</a:t>
            </a:r>
            <a:endParaRPr lang="ru-RU" dirty="0"/>
          </a:p>
        </p:txBody>
      </p:sp>
    </p:spTree>
    <p:extLst>
      <p:ext uri="{BB962C8B-B14F-4D97-AF65-F5344CB8AC3E}">
        <p14:creationId xmlns:p14="http://schemas.microsoft.com/office/powerpoint/2010/main" val="2087273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9018" y="351667"/>
            <a:ext cx="10515600" cy="4351338"/>
          </a:xfrm>
        </p:spPr>
        <p:txBody>
          <a:bodyPr>
            <a:normAutofit lnSpcReduction="10000"/>
          </a:bodyPr>
          <a:lstStyle/>
          <a:p>
            <a:pPr marL="0" indent="355600" algn="just">
              <a:buNone/>
            </a:pPr>
            <a:r>
              <a:rPr lang="en-US" sz="2400" b="1" dirty="0">
                <a:solidFill>
                  <a:schemeClr val="accent6"/>
                </a:solidFill>
              </a:rPr>
              <a:t>4- Ecology</a:t>
            </a:r>
          </a:p>
          <a:p>
            <a:pPr marL="0" indent="355600" algn="just">
              <a:buNone/>
            </a:pPr>
            <a:r>
              <a:rPr lang="en-US" sz="2000" dirty="0" err="1"/>
              <a:t>Cholorophyta</a:t>
            </a:r>
            <a:r>
              <a:rPr lang="en-US" sz="2000" dirty="0"/>
              <a:t> are adapted to shallow water, and live in both freshwater and marine habitats. 90% of </a:t>
            </a:r>
            <a:r>
              <a:rPr lang="en-US" sz="2000" dirty="0" err="1"/>
              <a:t>Chlorophyta</a:t>
            </a:r>
            <a:r>
              <a:rPr lang="en-US" sz="2000" dirty="0"/>
              <a:t> are freshwater species. Those that live in marine habitats largely inhabit tropical environments. There are a small number of terrestrial species; these largely dwell on rocks or trees. Some species form symbiotic relationships with fungi, producing lichens. There are a few instances in which </a:t>
            </a:r>
            <a:r>
              <a:rPr lang="en-US" sz="2000" dirty="0" err="1"/>
              <a:t>Chlorophyta</a:t>
            </a:r>
            <a:r>
              <a:rPr lang="en-US" sz="2000" dirty="0"/>
              <a:t> have formed symbiotic relationships with animals.</a:t>
            </a:r>
          </a:p>
          <a:p>
            <a:pPr marL="0" indent="355600" algn="just">
              <a:buNone/>
            </a:pPr>
            <a:r>
              <a:rPr lang="en-US" sz="2000" dirty="0"/>
              <a:t>The </a:t>
            </a:r>
            <a:r>
              <a:rPr lang="en-US" sz="2000" dirty="0" err="1"/>
              <a:t>Chlorophyta</a:t>
            </a:r>
            <a:r>
              <a:rPr lang="en-US" sz="2000" dirty="0"/>
              <a:t> species </a:t>
            </a:r>
            <a:r>
              <a:rPr lang="en-US" sz="2000" i="1" dirty="0" err="1"/>
              <a:t>Caulerpa</a:t>
            </a:r>
            <a:r>
              <a:rPr lang="en-US" sz="2000" i="1" dirty="0"/>
              <a:t> </a:t>
            </a:r>
            <a:r>
              <a:rPr lang="en-US" sz="2000" i="1" dirty="0" err="1"/>
              <a:t>racemosa</a:t>
            </a:r>
            <a:r>
              <a:rPr lang="en-US" sz="2000" i="1" dirty="0"/>
              <a:t> </a:t>
            </a:r>
            <a:r>
              <a:rPr lang="en-US" sz="2000" dirty="0"/>
              <a:t>was introduced to the Mediterranean Sea in 1990. It was first observed in France in 1997, and has continued spreading. Many of the invaded locations are fishing areas. The Mediterranean Sea has many environmental factors that encourage the growth of </a:t>
            </a:r>
            <a:r>
              <a:rPr lang="en-US" sz="2000" i="1" dirty="0" err="1"/>
              <a:t>Caulerpa</a:t>
            </a:r>
            <a:r>
              <a:rPr lang="en-US" sz="2000" i="1" dirty="0"/>
              <a:t> </a:t>
            </a:r>
            <a:r>
              <a:rPr lang="en-US" sz="2000" i="1" dirty="0" err="1"/>
              <a:t>racemosa</a:t>
            </a:r>
            <a:r>
              <a:rPr lang="en-US" sz="2000" dirty="0"/>
              <a:t>, such as an ideal climate and substrata.</a:t>
            </a:r>
          </a:p>
          <a:p>
            <a:pPr marL="0" indent="355600" algn="just">
              <a:buNone/>
            </a:pPr>
            <a:r>
              <a:rPr lang="en-US" sz="2000" dirty="0"/>
              <a:t>The species Spirogyra </a:t>
            </a:r>
            <a:r>
              <a:rPr lang="en-US" sz="2000" dirty="0" err="1"/>
              <a:t>insignis</a:t>
            </a:r>
            <a:r>
              <a:rPr lang="en-US" sz="2000" dirty="0"/>
              <a:t> is known to adapt to harsh conditions through spontaneous mutation. Flores-Moya et. al. (2005) studied the adaptation of this species in </a:t>
            </a:r>
            <a:r>
              <a:rPr lang="en-US" sz="2000" dirty="0" err="1"/>
              <a:t>sulpherous</a:t>
            </a:r>
            <a:r>
              <a:rPr lang="en-US" sz="2000" dirty="0"/>
              <a:t> waters. At first, its growth and reproduction was inhibited. However, the culture survived due to </a:t>
            </a:r>
            <a:r>
              <a:rPr lang="en-US" sz="2000" dirty="0" err="1"/>
              <a:t>thegrowth</a:t>
            </a:r>
            <a:r>
              <a:rPr lang="en-US" sz="2000" dirty="0"/>
              <a:t> of a resistant variant that formed before the culture was introduced to these sulfurous waters. This type of spontaneous mutation is what allows the species to survive.</a:t>
            </a:r>
            <a:endParaRPr lang="ru-RU" sz="2000" dirty="0"/>
          </a:p>
        </p:txBody>
      </p:sp>
    </p:spTree>
    <p:extLst>
      <p:ext uri="{BB962C8B-B14F-4D97-AF65-F5344CB8AC3E}">
        <p14:creationId xmlns:p14="http://schemas.microsoft.com/office/powerpoint/2010/main" val="1777735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33484" y="269779"/>
            <a:ext cx="10515600" cy="4220333"/>
          </a:xfrm>
        </p:spPr>
        <p:txBody>
          <a:bodyPr>
            <a:normAutofit fontScale="92500"/>
          </a:bodyPr>
          <a:lstStyle/>
          <a:p>
            <a:pPr marL="0" indent="0">
              <a:buNone/>
            </a:pPr>
            <a:r>
              <a:rPr lang="en-US" b="1" dirty="0">
                <a:solidFill>
                  <a:schemeClr val="accent6"/>
                </a:solidFill>
              </a:rPr>
              <a:t>5- Class </a:t>
            </a:r>
            <a:r>
              <a:rPr lang="en-US" b="1" dirty="0" err="1">
                <a:solidFill>
                  <a:schemeClr val="accent6"/>
                </a:solidFill>
              </a:rPr>
              <a:t>Chlorophyceae</a:t>
            </a:r>
            <a:endParaRPr lang="en-US" b="1" dirty="0">
              <a:solidFill>
                <a:schemeClr val="accent6"/>
              </a:solidFill>
            </a:endParaRPr>
          </a:p>
          <a:p>
            <a:pPr marL="0" indent="355600" algn="just">
              <a:lnSpc>
                <a:spcPct val="100000"/>
              </a:lnSpc>
              <a:spcBef>
                <a:spcPts val="0"/>
              </a:spcBef>
              <a:buNone/>
            </a:pPr>
            <a:r>
              <a:rPr lang="en-US" sz="2200" dirty="0"/>
              <a:t>This group contains the largest number of species of the division. They can have two or more flagella, near the apex of the cell. Mitosis in this class involves </a:t>
            </a:r>
            <a:r>
              <a:rPr lang="en-US" sz="2200" dirty="0" err="1"/>
              <a:t>phycoplasts</a:t>
            </a:r>
            <a:r>
              <a:rPr lang="en-US" sz="2200" dirty="0"/>
              <a:t>, microtubules that develop between and separate the daughter nuclei. This characteristic is not seen in any other organism, implying that no organisms have descended from this class. There are a variety of asexual and sexual reproductive techniques. Sexual reproduction is characterized by the formation of a </a:t>
            </a:r>
            <a:r>
              <a:rPr lang="en-US" sz="2200" dirty="0" err="1"/>
              <a:t>zygospore</a:t>
            </a:r>
            <a:r>
              <a:rPr lang="en-US" sz="2200" dirty="0"/>
              <a:t> (a dormant diploid zygote protected by a thick wall) that later undergoes meiosis.</a:t>
            </a:r>
          </a:p>
          <a:p>
            <a:pPr marL="0" indent="355600" algn="just">
              <a:lnSpc>
                <a:spcPct val="100000"/>
              </a:lnSpc>
              <a:spcBef>
                <a:spcPts val="0"/>
              </a:spcBef>
              <a:buNone/>
            </a:pPr>
            <a:r>
              <a:rPr lang="en-US" sz="2200" dirty="0"/>
              <a:t>The class includes unicellular organisms such as those in the genus </a:t>
            </a:r>
            <a:r>
              <a:rPr lang="en-US" sz="2200" dirty="0" err="1">
                <a:solidFill>
                  <a:schemeClr val="accent2"/>
                </a:solidFill>
              </a:rPr>
              <a:t>C</a:t>
            </a:r>
            <a:r>
              <a:rPr lang="en-US" sz="2200" i="1" dirty="0" err="1">
                <a:solidFill>
                  <a:schemeClr val="accent2"/>
                </a:solidFill>
              </a:rPr>
              <a:t>hlamydomonas</a:t>
            </a:r>
            <a:r>
              <a:rPr lang="en-US" sz="2200" dirty="0">
                <a:solidFill>
                  <a:schemeClr val="accent2"/>
                </a:solidFill>
              </a:rPr>
              <a:t> </a:t>
            </a:r>
            <a:r>
              <a:rPr lang="en-US" sz="2200" dirty="0"/>
              <a:t>with their two apical flagella and </a:t>
            </a:r>
            <a:r>
              <a:rPr lang="en-US" sz="2200" dirty="0" err="1"/>
              <a:t>nonmotile</a:t>
            </a:r>
            <a:r>
              <a:rPr lang="en-US" sz="2200" dirty="0"/>
              <a:t> organisms such as </a:t>
            </a:r>
            <a:r>
              <a:rPr lang="en-US" sz="2200" i="1" dirty="0">
                <a:solidFill>
                  <a:schemeClr val="accent2"/>
                </a:solidFill>
              </a:rPr>
              <a:t>Chlorella</a:t>
            </a:r>
            <a:r>
              <a:rPr lang="en-US" sz="2200" dirty="0"/>
              <a:t>, which is being cultivated for use as a dietary supplement. Colonial genera of </a:t>
            </a:r>
            <a:r>
              <a:rPr lang="en-US" sz="2200" dirty="0" err="1"/>
              <a:t>Chlorophyceae</a:t>
            </a:r>
            <a:r>
              <a:rPr lang="en-US" sz="2200" dirty="0"/>
              <a:t> include </a:t>
            </a:r>
            <a:r>
              <a:rPr lang="en-US" sz="2200" i="1" dirty="0" err="1">
                <a:solidFill>
                  <a:schemeClr val="accent2"/>
                </a:solidFill>
              </a:rPr>
              <a:t>Hydrodictyon</a:t>
            </a:r>
            <a:r>
              <a:rPr lang="en-US" sz="2200" dirty="0"/>
              <a:t> (the "water net") and the so-called </a:t>
            </a:r>
            <a:r>
              <a:rPr lang="en-US" sz="2200" dirty="0" err="1"/>
              <a:t>volvocine</a:t>
            </a:r>
            <a:r>
              <a:rPr lang="en-US" sz="2200" dirty="0"/>
              <a:t> line of flagellated specimens that range from simple colonies of </a:t>
            </a:r>
            <a:r>
              <a:rPr lang="en-US" sz="2200" i="1" dirty="0"/>
              <a:t>Gonium </a:t>
            </a:r>
            <a:r>
              <a:rPr lang="en-US" sz="2200" dirty="0"/>
              <a:t>to the intricate spinning spheres of </a:t>
            </a:r>
            <a:r>
              <a:rPr lang="en-US" sz="2200" i="1" dirty="0" err="1">
                <a:solidFill>
                  <a:schemeClr val="accent2"/>
                </a:solidFill>
              </a:rPr>
              <a:t>Volvox</a:t>
            </a:r>
            <a:r>
              <a:rPr lang="en-US" sz="2200" dirty="0">
                <a:solidFill>
                  <a:schemeClr val="accent2"/>
                </a:solidFill>
              </a:rPr>
              <a:t>, </a:t>
            </a:r>
            <a:r>
              <a:rPr lang="en-US" sz="2200" dirty="0"/>
              <a:t>which can consist of up to 60,000 cells and exhibit some cellular specialization. The most complex of the class are the filamentous members.</a:t>
            </a:r>
          </a:p>
          <a:p>
            <a:pPr marL="0" indent="355600" algn="just">
              <a:lnSpc>
                <a:spcPct val="100000"/>
              </a:lnSpc>
              <a:spcBef>
                <a:spcPts val="0"/>
              </a:spcBef>
              <a:buNone/>
            </a:pPr>
            <a:endParaRPr lang="ru-RU" sz="2200" dirty="0"/>
          </a:p>
        </p:txBody>
      </p:sp>
    </p:spTree>
    <p:extLst>
      <p:ext uri="{BB962C8B-B14F-4D97-AF65-F5344CB8AC3E}">
        <p14:creationId xmlns:p14="http://schemas.microsoft.com/office/powerpoint/2010/main" val="780206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3609" y="297076"/>
            <a:ext cx="10515600" cy="4351338"/>
          </a:xfrm>
        </p:spPr>
        <p:txBody>
          <a:bodyPr>
            <a:noAutofit/>
          </a:bodyPr>
          <a:lstStyle/>
          <a:p>
            <a:pPr marL="0" indent="355600" algn="just">
              <a:lnSpc>
                <a:spcPct val="100000"/>
              </a:lnSpc>
              <a:spcBef>
                <a:spcPts val="0"/>
              </a:spcBef>
              <a:buNone/>
            </a:pPr>
            <a:r>
              <a:rPr lang="en-US" sz="2400" b="1" dirty="0">
                <a:solidFill>
                  <a:schemeClr val="accent6"/>
                </a:solidFill>
              </a:rPr>
              <a:t>6-</a:t>
            </a:r>
            <a:r>
              <a:rPr lang="en-US" sz="2400" dirty="0">
                <a:solidFill>
                  <a:schemeClr val="accent6"/>
                </a:solidFill>
              </a:rPr>
              <a:t> </a:t>
            </a:r>
            <a:r>
              <a:rPr lang="en-US" sz="2400" b="1" dirty="0">
                <a:solidFill>
                  <a:schemeClr val="accent6"/>
                </a:solidFill>
              </a:rPr>
              <a:t>Class </a:t>
            </a:r>
            <a:r>
              <a:rPr lang="en-US" sz="2400" b="1" dirty="0" err="1">
                <a:solidFill>
                  <a:schemeClr val="accent6"/>
                </a:solidFill>
              </a:rPr>
              <a:t>Ulvophyceae</a:t>
            </a:r>
            <a:endParaRPr lang="en-US" sz="2400" b="1" dirty="0">
              <a:solidFill>
                <a:schemeClr val="accent6"/>
              </a:solidFill>
            </a:endParaRPr>
          </a:p>
          <a:p>
            <a:pPr marL="0" indent="355600" algn="just">
              <a:lnSpc>
                <a:spcPct val="100000"/>
              </a:lnSpc>
              <a:spcBef>
                <a:spcPts val="0"/>
              </a:spcBef>
              <a:buNone/>
            </a:pPr>
            <a:r>
              <a:rPr lang="en-US" sz="2400" dirty="0" err="1"/>
              <a:t>Ulvophyceae</a:t>
            </a:r>
            <a:r>
              <a:rPr lang="en-US" sz="2400" dirty="0"/>
              <a:t> contains marine organisms that take a variety of shapes that may consist of a few cells, long filaments, thin sheets of cells, or </a:t>
            </a:r>
            <a:r>
              <a:rPr lang="en-US" sz="2400" dirty="0" err="1"/>
              <a:t>coenocytic</a:t>
            </a:r>
            <a:r>
              <a:rPr lang="en-US" sz="2400" dirty="0"/>
              <a:t> cells. Most approach being radially symmetrical. They have an alternation of generations and unlike in the other classes, meiosis occurs in the spores rather than the zygotes. When present, there can be two or more apical flagella. During mitosis, the nuclear envelope and the mitotic spindle persist, as they do in the </a:t>
            </a:r>
            <a:r>
              <a:rPr lang="en-US" sz="2400" dirty="0" err="1"/>
              <a:t>Charophyceae</a:t>
            </a:r>
            <a:r>
              <a:rPr lang="en-US" sz="2400" dirty="0"/>
              <a:t>.</a:t>
            </a:r>
          </a:p>
          <a:p>
            <a:pPr marL="0" indent="355600" algn="just">
              <a:lnSpc>
                <a:spcPct val="100000"/>
              </a:lnSpc>
              <a:spcBef>
                <a:spcPts val="0"/>
              </a:spcBef>
              <a:buNone/>
            </a:pPr>
            <a:r>
              <a:rPr lang="en-US" sz="2400" b="1" dirty="0">
                <a:solidFill>
                  <a:schemeClr val="accent6"/>
                </a:solidFill>
              </a:rPr>
              <a:t>7- Class </a:t>
            </a:r>
            <a:r>
              <a:rPr lang="en-US" sz="2400" b="1" dirty="0" err="1">
                <a:solidFill>
                  <a:schemeClr val="accent6"/>
                </a:solidFill>
              </a:rPr>
              <a:t>Charophyceae</a:t>
            </a:r>
            <a:endParaRPr lang="en-US" sz="2400" b="1" dirty="0">
              <a:solidFill>
                <a:schemeClr val="accent6"/>
              </a:solidFill>
            </a:endParaRPr>
          </a:p>
          <a:p>
            <a:pPr marL="0" indent="355600" algn="just">
              <a:lnSpc>
                <a:spcPct val="100000"/>
              </a:lnSpc>
              <a:spcBef>
                <a:spcPts val="0"/>
              </a:spcBef>
              <a:buNone/>
            </a:pPr>
            <a:r>
              <a:rPr lang="en-US" sz="2400" dirty="0" err="1"/>
              <a:t>Charophyceae</a:t>
            </a:r>
            <a:r>
              <a:rPr lang="en-US" sz="2400" dirty="0"/>
              <a:t> are of great fossil age; the </a:t>
            </a:r>
            <a:r>
              <a:rPr lang="en-US" sz="2400" dirty="0" err="1"/>
              <a:t>stoneworts</a:t>
            </a:r>
            <a:r>
              <a:rPr lang="en-US" sz="2400" dirty="0"/>
              <a:t> date as far back as the late Silurian period. Cells of this class are </a:t>
            </a:r>
            <a:r>
              <a:rPr lang="en-US" sz="2400" dirty="0" err="1"/>
              <a:t>asymetrical</a:t>
            </a:r>
            <a:r>
              <a:rPr lang="en-US" sz="2400" dirty="0"/>
              <a:t>. Those that are motile have two flagella, at right angles near the apex of the cell. Sexual reproduction in this class, as in </a:t>
            </a:r>
            <a:r>
              <a:rPr lang="en-US" sz="2400" dirty="0" err="1"/>
              <a:t>Chlorophyceae</a:t>
            </a:r>
            <a:r>
              <a:rPr lang="en-US" sz="2400" dirty="0"/>
              <a:t>, is characterized by the formation of a </a:t>
            </a:r>
            <a:r>
              <a:rPr lang="en-US" sz="2400" dirty="0" err="1"/>
              <a:t>zygospore</a:t>
            </a:r>
            <a:r>
              <a:rPr lang="en-US" sz="2400" dirty="0"/>
              <a:t> and zygotic meiosis. Unlike in the other two common classes of green algae, but as with plants, the nuclear envelope disintegrates when mitosis begins. During cell division the mitotic spindle is present; in some a </a:t>
            </a:r>
            <a:r>
              <a:rPr lang="en-US" sz="2400" dirty="0" err="1"/>
              <a:t>phragmoplast</a:t>
            </a:r>
            <a:r>
              <a:rPr lang="en-US" sz="2400" dirty="0"/>
              <a:t> similar to those seen in plants aids in the formation of a cell plate. Plants are thought to have evolved from early species of </a:t>
            </a:r>
            <a:r>
              <a:rPr lang="en-US" sz="2400" dirty="0" err="1"/>
              <a:t>Charophyceae</a:t>
            </a:r>
            <a:r>
              <a:rPr lang="en-US" sz="2400" dirty="0"/>
              <a:t>.</a:t>
            </a:r>
            <a:endParaRPr lang="ru-RU" sz="2400" dirty="0"/>
          </a:p>
        </p:txBody>
      </p:sp>
    </p:spTree>
    <p:extLst>
      <p:ext uri="{BB962C8B-B14F-4D97-AF65-F5344CB8AC3E}">
        <p14:creationId xmlns:p14="http://schemas.microsoft.com/office/powerpoint/2010/main" val="3453638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2541" y="228837"/>
            <a:ext cx="10515600" cy="4351338"/>
          </a:xfrm>
        </p:spPr>
        <p:txBody>
          <a:bodyPr/>
          <a:lstStyle/>
          <a:p>
            <a:pPr marL="0" indent="355600" algn="just">
              <a:lnSpc>
                <a:spcPct val="100000"/>
              </a:lnSpc>
              <a:spcBef>
                <a:spcPts val="0"/>
              </a:spcBef>
              <a:buNone/>
            </a:pPr>
            <a:r>
              <a:rPr lang="en-US" dirty="0"/>
              <a:t>The class includes </a:t>
            </a:r>
            <a:r>
              <a:rPr lang="en-US" i="1" dirty="0">
                <a:solidFill>
                  <a:schemeClr val="accent2"/>
                </a:solidFill>
              </a:rPr>
              <a:t>Spirogyra</a:t>
            </a:r>
            <a:r>
              <a:rPr lang="en-US" dirty="0"/>
              <a:t>, familiar filamentous algae that float on ponds and lakes in slimy masses. The desmids are single cells noted for their extraordinary symmetry and geometrical beauty. They are found only in fresh (usually still) water and often take an important place in the food chains of small nutrient-poor ponds and peat bogs. The </a:t>
            </a:r>
            <a:r>
              <a:rPr lang="en-US" dirty="0" err="1"/>
              <a:t>stoneworts</a:t>
            </a:r>
            <a:r>
              <a:rPr lang="en-US" dirty="0"/>
              <a:t> consist of a complex branched </a:t>
            </a:r>
            <a:r>
              <a:rPr lang="en-US" dirty="0" err="1"/>
              <a:t>thallus</a:t>
            </a:r>
            <a:r>
              <a:rPr lang="en-US" dirty="0"/>
              <a:t> with an erect </a:t>
            </a:r>
            <a:r>
              <a:rPr lang="en-US" dirty="0" err="1"/>
              <a:t>stemlike</a:t>
            </a:r>
            <a:r>
              <a:rPr lang="en-US" dirty="0"/>
              <a:t> structure and many whorls of short branches.</a:t>
            </a:r>
            <a:endParaRPr lang="ru-RU" dirty="0"/>
          </a:p>
        </p:txBody>
      </p:sp>
    </p:spTree>
    <p:extLst>
      <p:ext uri="{BB962C8B-B14F-4D97-AF65-F5344CB8AC3E}">
        <p14:creationId xmlns:p14="http://schemas.microsoft.com/office/powerpoint/2010/main" val="557667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28648"/>
            <a:ext cx="10515600" cy="590218"/>
          </a:xfrm>
        </p:spPr>
        <p:txBody>
          <a:bodyPr>
            <a:normAutofit fontScale="90000"/>
          </a:bodyPr>
          <a:lstStyle/>
          <a:p>
            <a:pPr algn="ctr"/>
            <a:br>
              <a:rPr lang="en-US" sz="3200" b="1" dirty="0"/>
            </a:br>
            <a:r>
              <a:rPr lang="en-US" sz="2400" b="1" dirty="0">
                <a:solidFill>
                  <a:schemeClr val="accent2"/>
                </a:solidFill>
              </a:rPr>
              <a:t> </a:t>
            </a:r>
            <a:r>
              <a:rPr lang="en-US" sz="2700" b="1" dirty="0" err="1">
                <a:solidFill>
                  <a:schemeClr val="accent2"/>
                </a:solidFill>
              </a:rPr>
              <a:t>Phaeophyceae</a:t>
            </a:r>
            <a:r>
              <a:rPr lang="en-US" sz="2700" b="1" dirty="0">
                <a:solidFill>
                  <a:schemeClr val="accent2"/>
                </a:solidFill>
              </a:rPr>
              <a:t> </a:t>
            </a:r>
            <a:r>
              <a:rPr lang="en-US" sz="2700" b="1" dirty="0"/>
              <a:t>- </a:t>
            </a:r>
            <a:r>
              <a:rPr lang="en-US" sz="2700" b="1" dirty="0">
                <a:solidFill>
                  <a:schemeClr val="accent2"/>
                </a:solidFill>
              </a:rPr>
              <a:t>Brown Algae </a:t>
            </a:r>
            <a:br>
              <a:rPr lang="en-US" sz="2700" b="1" dirty="0">
                <a:solidFill>
                  <a:schemeClr val="accent2"/>
                </a:solidFill>
              </a:rPr>
            </a:br>
            <a:endParaRPr lang="ru-RU" sz="2700" b="1" dirty="0">
              <a:solidFill>
                <a:schemeClr val="accent2"/>
              </a:solidFill>
            </a:endParaRPr>
          </a:p>
        </p:txBody>
      </p:sp>
      <p:sp>
        <p:nvSpPr>
          <p:cNvPr id="3" name="Содержимое 2"/>
          <p:cNvSpPr>
            <a:spLocks noGrp="1"/>
          </p:cNvSpPr>
          <p:nvPr>
            <p:ph idx="1"/>
          </p:nvPr>
        </p:nvSpPr>
        <p:spPr>
          <a:xfrm>
            <a:off x="518615" y="1020407"/>
            <a:ext cx="11300345" cy="1541818"/>
          </a:xfrm>
        </p:spPr>
        <p:txBody>
          <a:bodyPr>
            <a:normAutofit lnSpcReduction="10000"/>
          </a:bodyPr>
          <a:lstStyle/>
          <a:p>
            <a:pPr marL="0" indent="361950" algn="just">
              <a:lnSpc>
                <a:spcPct val="120000"/>
              </a:lnSpc>
              <a:spcBef>
                <a:spcPts val="0"/>
              </a:spcBef>
              <a:buNone/>
            </a:pPr>
            <a:r>
              <a:rPr lang="en-US" sz="2000" dirty="0"/>
              <a:t>The </a:t>
            </a:r>
            <a:r>
              <a:rPr lang="en-US" sz="2000" b="1" dirty="0" err="1">
                <a:solidFill>
                  <a:schemeClr val="accent2"/>
                </a:solidFill>
              </a:rPr>
              <a:t>Phaeophyta</a:t>
            </a:r>
            <a:r>
              <a:rPr lang="en-US" sz="2000" b="1" dirty="0">
                <a:solidFill>
                  <a:schemeClr val="accent2"/>
                </a:solidFill>
              </a:rPr>
              <a:t> or brown algae </a:t>
            </a:r>
            <a:r>
              <a:rPr lang="en-US" sz="2000" dirty="0"/>
              <a:t>are mostly marine algae. </a:t>
            </a:r>
            <a:r>
              <a:rPr lang="en-US" sz="2000" dirty="0" err="1"/>
              <a:t>Phaeophyta</a:t>
            </a:r>
            <a:r>
              <a:rPr lang="en-US" sz="2000" dirty="0"/>
              <a:t> are characterized by the pigment </a:t>
            </a:r>
            <a:r>
              <a:rPr lang="en-US" sz="2000" dirty="0" err="1"/>
              <a:t>fucoxanthin</a:t>
            </a:r>
            <a:r>
              <a:rPr lang="en-US" sz="2000" dirty="0"/>
              <a:t> that gives them the brown </a:t>
            </a:r>
            <a:r>
              <a:rPr lang="en-US" sz="2000" dirty="0" err="1"/>
              <a:t>colour</a:t>
            </a:r>
            <a:r>
              <a:rPr lang="en-US" sz="2000" dirty="0"/>
              <a:t>. The cell wall in </a:t>
            </a:r>
            <a:r>
              <a:rPr lang="en-US" sz="2000" dirty="0" err="1"/>
              <a:t>Phaeophyta</a:t>
            </a:r>
            <a:r>
              <a:rPr lang="en-US" sz="2000" dirty="0"/>
              <a:t> is two layered; inner layer consists of cellulose and outer layer mainly of </a:t>
            </a:r>
            <a:r>
              <a:rPr lang="en-US" sz="2000" dirty="0" err="1"/>
              <a:t>algin</a:t>
            </a:r>
            <a:r>
              <a:rPr lang="en-US" sz="2000" dirty="0"/>
              <a:t> and </a:t>
            </a:r>
            <a:r>
              <a:rPr lang="en-US" sz="2000" dirty="0" err="1"/>
              <a:t>fucoidan</a:t>
            </a:r>
            <a:r>
              <a:rPr lang="en-US" sz="2000" dirty="0"/>
              <a:t>. The brown seaweeds serve as important source of the industrial hydrocolloid alginate as well as food in countries like Japan, Korea and China.</a:t>
            </a:r>
            <a:endParaRPr lang="ru-RU" sz="2000" dirty="0"/>
          </a:p>
        </p:txBody>
      </p:sp>
      <p:sp>
        <p:nvSpPr>
          <p:cNvPr id="5" name="Прямоугольник 4"/>
          <p:cNvSpPr/>
          <p:nvPr/>
        </p:nvSpPr>
        <p:spPr>
          <a:xfrm>
            <a:off x="533400" y="2428875"/>
            <a:ext cx="11363325" cy="2862322"/>
          </a:xfrm>
          <a:prstGeom prst="rect">
            <a:avLst/>
          </a:prstGeom>
        </p:spPr>
        <p:txBody>
          <a:bodyPr wrap="square">
            <a:spAutoFit/>
          </a:bodyPr>
          <a:lstStyle/>
          <a:p>
            <a:pPr indent="361950"/>
            <a:r>
              <a:rPr lang="en-US" sz="2000" b="1" dirty="0">
                <a:solidFill>
                  <a:schemeClr val="accent2"/>
                </a:solidFill>
              </a:rPr>
              <a:t>General characteristics</a:t>
            </a:r>
          </a:p>
          <a:p>
            <a:r>
              <a:rPr lang="en-US" sz="2000" dirty="0"/>
              <a:t>(a) Occurrence: Mostly marine.</a:t>
            </a:r>
          </a:p>
          <a:p>
            <a:r>
              <a:rPr lang="en-US" sz="2000" dirty="0"/>
              <a:t>(b) Pigments: </a:t>
            </a:r>
            <a:r>
              <a:rPr lang="en-US" sz="2000" dirty="0" err="1"/>
              <a:t>Fucoxanthin</a:t>
            </a:r>
            <a:r>
              <a:rPr lang="en-US" sz="2000" dirty="0"/>
              <a:t> is dominant, Chlorophyll a, c and carotene.</a:t>
            </a:r>
          </a:p>
          <a:p>
            <a:r>
              <a:rPr lang="en-US" sz="2000" dirty="0"/>
              <a:t>(c) </a:t>
            </a:r>
            <a:r>
              <a:rPr lang="en-US" sz="2000" dirty="0" err="1"/>
              <a:t>Pyrenoids</a:t>
            </a:r>
            <a:r>
              <a:rPr lang="en-US" sz="2000" dirty="0"/>
              <a:t>: Stalked </a:t>
            </a:r>
            <a:r>
              <a:rPr lang="en-US" sz="2000" dirty="0" err="1"/>
              <a:t>pyrenoids</a:t>
            </a:r>
            <a:r>
              <a:rPr lang="en-US" sz="2000" dirty="0"/>
              <a:t> present outside the chloroplast envelope..</a:t>
            </a:r>
          </a:p>
          <a:p>
            <a:r>
              <a:rPr lang="en-US" sz="2000" dirty="0"/>
              <a:t>(d) Reserve food material: </a:t>
            </a:r>
            <a:r>
              <a:rPr lang="en-US" sz="2000" dirty="0" err="1"/>
              <a:t>Laminarin</a:t>
            </a:r>
            <a:r>
              <a:rPr lang="en-US" sz="2000" dirty="0"/>
              <a:t>, </a:t>
            </a:r>
            <a:r>
              <a:rPr lang="en-US" sz="2000" dirty="0" err="1"/>
              <a:t>mannitol</a:t>
            </a:r>
            <a:r>
              <a:rPr lang="en-US" sz="2000" dirty="0"/>
              <a:t> and fats.</a:t>
            </a:r>
          </a:p>
          <a:p>
            <a:r>
              <a:rPr lang="en-US" sz="2000" dirty="0"/>
              <a:t>(e) Cell wall: Cellulose, </a:t>
            </a:r>
            <a:r>
              <a:rPr lang="en-US" sz="2000" dirty="0" err="1"/>
              <a:t>alginic</a:t>
            </a:r>
            <a:r>
              <a:rPr lang="en-US" sz="2000" dirty="0"/>
              <a:t> acid and </a:t>
            </a:r>
            <a:r>
              <a:rPr lang="en-US" sz="2000" dirty="0" err="1"/>
              <a:t>fucinic</a:t>
            </a:r>
            <a:r>
              <a:rPr lang="en-US" sz="2000" dirty="0"/>
              <a:t> acid.</a:t>
            </a:r>
          </a:p>
          <a:p>
            <a:r>
              <a:rPr lang="en-US" sz="2000" dirty="0"/>
              <a:t>(f) Structure: Microscopic to branched, filamentous macroscopic </a:t>
            </a:r>
            <a:r>
              <a:rPr lang="en-US" sz="2000" dirty="0" err="1"/>
              <a:t>parenchymatous</a:t>
            </a:r>
            <a:r>
              <a:rPr lang="en-US" sz="2000" dirty="0"/>
              <a:t> plants.</a:t>
            </a:r>
          </a:p>
          <a:p>
            <a:r>
              <a:rPr lang="en-US" sz="2000" dirty="0"/>
              <a:t>(g) Flagella: Zoospores flagellated, flagella unequal, one is tinsel type.</a:t>
            </a:r>
          </a:p>
          <a:p>
            <a:r>
              <a:rPr lang="en-US" sz="2000" dirty="0"/>
              <a:t>(h) Reproduction: Sexual reproduction (</a:t>
            </a:r>
            <a:r>
              <a:rPr lang="en-US" sz="2000" dirty="0" err="1"/>
              <a:t>isogamous</a:t>
            </a:r>
            <a:r>
              <a:rPr lang="en-US" sz="2000" dirty="0"/>
              <a:t>, </a:t>
            </a:r>
            <a:r>
              <a:rPr lang="en-US" sz="2000" dirty="0" err="1"/>
              <a:t>anisogamous</a:t>
            </a:r>
            <a:r>
              <a:rPr lang="en-US" sz="2000" dirty="0"/>
              <a:t> and </a:t>
            </a:r>
            <a:r>
              <a:rPr lang="en-US" sz="2000" dirty="0" err="1"/>
              <a:t>oogamous</a:t>
            </a:r>
            <a:r>
              <a:rPr lang="en-US" sz="2000" dirty="0"/>
              <a:t>).</a:t>
            </a:r>
            <a:endParaRPr lang="ru-RU"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0050" y="171450"/>
            <a:ext cx="11296650" cy="3209925"/>
          </a:xfrm>
        </p:spPr>
        <p:txBody>
          <a:bodyPr>
            <a:normAutofit/>
          </a:bodyPr>
          <a:lstStyle/>
          <a:p>
            <a:pPr marL="0" indent="361950" algn="just">
              <a:lnSpc>
                <a:spcPct val="100000"/>
              </a:lnSpc>
              <a:spcBef>
                <a:spcPts val="0"/>
              </a:spcBef>
              <a:buNone/>
            </a:pPr>
            <a:r>
              <a:rPr lang="en-US" sz="2000" b="1" dirty="0">
                <a:solidFill>
                  <a:schemeClr val="accent2"/>
                </a:solidFill>
              </a:rPr>
              <a:t>Structure</a:t>
            </a:r>
          </a:p>
          <a:p>
            <a:pPr marL="0" indent="361950" algn="just">
              <a:lnSpc>
                <a:spcPct val="100000"/>
              </a:lnSpc>
              <a:spcBef>
                <a:spcPts val="0"/>
              </a:spcBef>
              <a:buNone/>
            </a:pPr>
            <a:r>
              <a:rPr lang="en-US" sz="2000" dirty="0"/>
              <a:t>Most of brown algae are lithophytes , which require stable hard substrata for attachment, and a number of the </a:t>
            </a:r>
            <a:r>
              <a:rPr lang="en-US" sz="2000" dirty="0" err="1"/>
              <a:t>fi</a:t>
            </a:r>
            <a:r>
              <a:rPr lang="en-US" sz="2000" dirty="0"/>
              <a:t> </a:t>
            </a:r>
            <a:r>
              <a:rPr lang="en-US" sz="2000" dirty="0" err="1"/>
              <a:t>lamentous</a:t>
            </a:r>
            <a:r>
              <a:rPr lang="en-US" sz="2000" dirty="0"/>
              <a:t>, smaller species are epiphytes. Unicellular, </a:t>
            </a:r>
            <a:r>
              <a:rPr lang="en-US" sz="2000" dirty="0" err="1"/>
              <a:t>colonolial</a:t>
            </a:r>
            <a:r>
              <a:rPr lang="en-US" sz="2000" dirty="0"/>
              <a:t> and </a:t>
            </a:r>
            <a:r>
              <a:rPr lang="en-US" sz="2000" dirty="0" err="1"/>
              <a:t>unbranched</a:t>
            </a:r>
            <a:r>
              <a:rPr lang="en-US" sz="2000" dirty="0"/>
              <a:t> </a:t>
            </a:r>
            <a:r>
              <a:rPr lang="en-US" sz="2000" dirty="0" err="1"/>
              <a:t>fi</a:t>
            </a:r>
            <a:r>
              <a:rPr lang="en-US" sz="2000" dirty="0"/>
              <a:t> laments are absent </a:t>
            </a:r>
            <a:r>
              <a:rPr lang="en-US" sz="2000" dirty="0" err="1"/>
              <a:t>inpheophyceae</a:t>
            </a:r>
            <a:r>
              <a:rPr lang="en-US" sz="2000" dirty="0"/>
              <a:t>. The freshwater </a:t>
            </a:r>
            <a:r>
              <a:rPr lang="en-US" sz="2000" dirty="0" err="1"/>
              <a:t>phaeophyta</a:t>
            </a:r>
            <a:r>
              <a:rPr lang="en-US" sz="2000" dirty="0"/>
              <a:t> species are simply filamentous and smaller in size unlike their marine counterparts which have complex gigantic and bulky </a:t>
            </a:r>
            <a:r>
              <a:rPr lang="en-US" sz="2000" dirty="0" err="1"/>
              <a:t>thalli</a:t>
            </a:r>
            <a:r>
              <a:rPr lang="en-US" sz="2000" dirty="0"/>
              <a:t> Their size ranging from small </a:t>
            </a:r>
            <a:r>
              <a:rPr lang="en-US" sz="2000" dirty="0" err="1"/>
              <a:t>fi</a:t>
            </a:r>
            <a:r>
              <a:rPr lang="en-US" sz="2000" dirty="0"/>
              <a:t> </a:t>
            </a:r>
            <a:r>
              <a:rPr lang="en-US" sz="2000" dirty="0" err="1"/>
              <a:t>lamentous</a:t>
            </a:r>
            <a:r>
              <a:rPr lang="en-US" sz="2000" dirty="0"/>
              <a:t> forms like </a:t>
            </a:r>
            <a:r>
              <a:rPr lang="en-US" sz="2000" dirty="0" err="1"/>
              <a:t>Ectocarpus</a:t>
            </a:r>
            <a:r>
              <a:rPr lang="en-US" sz="2000" dirty="0"/>
              <a:t> and </a:t>
            </a:r>
            <a:r>
              <a:rPr lang="en-US" sz="2000" dirty="0" err="1"/>
              <a:t>Hinskia</a:t>
            </a:r>
            <a:r>
              <a:rPr lang="en-US" sz="2000" dirty="0"/>
              <a:t> , which are few </a:t>
            </a:r>
            <a:r>
              <a:rPr lang="en-US" sz="2000" dirty="0" err="1"/>
              <a:t>millimetres</a:t>
            </a:r>
            <a:r>
              <a:rPr lang="en-US" sz="2000" dirty="0"/>
              <a:t> to massive intertidal weeds such as </a:t>
            </a:r>
            <a:r>
              <a:rPr lang="en-US" sz="2000" dirty="0" err="1"/>
              <a:t>Ascophyllum</a:t>
            </a:r>
            <a:r>
              <a:rPr lang="en-US" sz="2000" dirty="0"/>
              <a:t> and </a:t>
            </a:r>
            <a:r>
              <a:rPr lang="en-US" sz="2000" dirty="0" err="1"/>
              <a:t>Fucus</a:t>
            </a:r>
            <a:r>
              <a:rPr lang="en-US" sz="2000" dirty="0"/>
              <a:t> , to </a:t>
            </a:r>
            <a:r>
              <a:rPr lang="en-US" sz="2000" dirty="0" err="1"/>
              <a:t>subtidal</a:t>
            </a:r>
            <a:r>
              <a:rPr lang="en-US" sz="2000" dirty="0"/>
              <a:t> large kelps and the largest seaweed known </a:t>
            </a:r>
            <a:r>
              <a:rPr lang="en-US" sz="2000" dirty="0" err="1"/>
              <a:t>Macrocystis</a:t>
            </a:r>
            <a:r>
              <a:rPr lang="en-US" sz="2000" dirty="0"/>
              <a:t> </a:t>
            </a:r>
            <a:r>
              <a:rPr lang="en-US" sz="2000" dirty="0" err="1"/>
              <a:t>pyrifera</a:t>
            </a:r>
            <a:r>
              <a:rPr lang="en-US" sz="2000" dirty="0"/>
              <a:t>, They have higher morphological and anatomical differentiation compared to the other algae The size range vary greatly, from </a:t>
            </a:r>
            <a:r>
              <a:rPr lang="en-US" sz="2000" dirty="0" err="1"/>
              <a:t>crustose</a:t>
            </a:r>
            <a:r>
              <a:rPr lang="en-US" sz="2000" dirty="0"/>
              <a:t> form which may be 1–2 mm, macroscopic </a:t>
            </a:r>
            <a:r>
              <a:rPr lang="en-US" sz="2000" dirty="0" err="1"/>
              <a:t>fi</a:t>
            </a:r>
            <a:r>
              <a:rPr lang="en-US" sz="2000" dirty="0"/>
              <a:t> </a:t>
            </a:r>
            <a:r>
              <a:rPr lang="en-US" sz="2000" dirty="0" err="1"/>
              <a:t>lmentous</a:t>
            </a:r>
            <a:r>
              <a:rPr lang="en-US" sz="2000" dirty="0"/>
              <a:t> tufts 2–10 mm, </a:t>
            </a:r>
            <a:r>
              <a:rPr lang="en-US" sz="2000" dirty="0" err="1"/>
              <a:t>subtidal</a:t>
            </a:r>
            <a:r>
              <a:rPr lang="en-US" sz="2000" dirty="0"/>
              <a:t> kelp forests that might be as tall as 20–60 m.</a:t>
            </a:r>
            <a:endParaRPr lang="ru-RU" sz="2000" dirty="0"/>
          </a:p>
        </p:txBody>
      </p:sp>
      <p:pic>
        <p:nvPicPr>
          <p:cNvPr id="1026" name="Picture 2" descr="C:\Users\ADM\Documents\Karime\2018\Lectures\Biodiversity of plants\Lecture\Macrocystis_MG35110.jpg"/>
          <p:cNvPicPr>
            <a:picLocks noChangeAspect="1" noChangeArrowheads="1"/>
          </p:cNvPicPr>
          <p:nvPr/>
        </p:nvPicPr>
        <p:blipFill>
          <a:blip r:embed="rId2" cstate="print"/>
          <a:srcRect/>
          <a:stretch>
            <a:fillRect/>
          </a:stretch>
        </p:blipFill>
        <p:spPr bwMode="auto">
          <a:xfrm>
            <a:off x="581026" y="3294975"/>
            <a:ext cx="2269907" cy="3420000"/>
          </a:xfrm>
          <a:prstGeom prst="rect">
            <a:avLst/>
          </a:prstGeom>
          <a:noFill/>
        </p:spPr>
      </p:pic>
      <p:pic>
        <p:nvPicPr>
          <p:cNvPr id="1027" name="Picture 3" descr="C:\Users\ADM\Documents\Karime\2018\Lectures\Biodiversity of plants\Lecture\220px-Kelp-forest-Monterey.jpg"/>
          <p:cNvPicPr>
            <a:picLocks noChangeAspect="1" noChangeArrowheads="1"/>
          </p:cNvPicPr>
          <p:nvPr/>
        </p:nvPicPr>
        <p:blipFill>
          <a:blip r:embed="rId3" cstate="print"/>
          <a:srcRect/>
          <a:stretch>
            <a:fillRect/>
          </a:stretch>
        </p:blipFill>
        <p:spPr bwMode="auto">
          <a:xfrm>
            <a:off x="5680075" y="3314700"/>
            <a:ext cx="2162243" cy="3420000"/>
          </a:xfrm>
          <a:prstGeom prst="rect">
            <a:avLst/>
          </a:prstGeom>
          <a:noFill/>
        </p:spPr>
      </p:pic>
      <p:pic>
        <p:nvPicPr>
          <p:cNvPr id="1030" name="Picture 6" descr="C:\Users\ADM\Documents\Karime\2018\Lectures\Biodiversity of plants\Lecture\DSC_3265.jpg"/>
          <p:cNvPicPr>
            <a:picLocks noChangeAspect="1" noChangeArrowheads="1"/>
          </p:cNvPicPr>
          <p:nvPr/>
        </p:nvPicPr>
        <p:blipFill>
          <a:blip r:embed="rId4" cstate="print"/>
          <a:srcRect/>
          <a:stretch>
            <a:fillRect/>
          </a:stretch>
        </p:blipFill>
        <p:spPr bwMode="auto">
          <a:xfrm>
            <a:off x="3181383" y="3296100"/>
            <a:ext cx="2269028" cy="3420000"/>
          </a:xfrm>
          <a:prstGeom prst="rect">
            <a:avLst/>
          </a:prstGeom>
          <a:noFill/>
        </p:spPr>
      </p:pic>
      <p:sp>
        <p:nvSpPr>
          <p:cNvPr id="9" name="Прямоугольник 8"/>
          <p:cNvSpPr/>
          <p:nvPr/>
        </p:nvSpPr>
        <p:spPr>
          <a:xfrm>
            <a:off x="7955043" y="4073009"/>
            <a:ext cx="3982950" cy="369332"/>
          </a:xfrm>
          <a:prstGeom prst="rect">
            <a:avLst/>
          </a:prstGeom>
        </p:spPr>
        <p:txBody>
          <a:bodyPr wrap="none">
            <a:spAutoFit/>
          </a:bodyPr>
          <a:lstStyle/>
          <a:p>
            <a:r>
              <a:rPr lang="en-US" dirty="0"/>
              <a:t>Fig. General Morphology of Brown Algae</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799" y="177800"/>
            <a:ext cx="10982325" cy="2603500"/>
          </a:xfrm>
        </p:spPr>
        <p:txBody>
          <a:bodyPr>
            <a:normAutofit/>
          </a:bodyPr>
          <a:lstStyle/>
          <a:p>
            <a:pPr marL="0" indent="361950" algn="just">
              <a:lnSpc>
                <a:spcPct val="100000"/>
              </a:lnSpc>
              <a:spcBef>
                <a:spcPts val="0"/>
              </a:spcBef>
              <a:buNone/>
            </a:pPr>
            <a:r>
              <a:rPr lang="en-US" sz="1800" dirty="0"/>
              <a:t>The cell walls of brown algae are generally gelatinous and consist of two layers. Cellulose makes up the skeleton backbone but is present in small </a:t>
            </a:r>
            <a:r>
              <a:rPr lang="en-US" sz="1800" dirty="0" err="1"/>
              <a:t>quantiites</a:t>
            </a:r>
            <a:r>
              <a:rPr lang="en-US" sz="1800" dirty="0"/>
              <a:t> i.e. 1–8 % of dry weight. The chloroplasts of brown algae are usually discoid and surrounded by an envelope. The outer membranes of the chloroplast endoplasmic reticulum are continuous or discontinuous depending on the species. </a:t>
            </a:r>
            <a:r>
              <a:rPr lang="en-US" sz="1800" dirty="0" err="1"/>
              <a:t>Microfibrils</a:t>
            </a:r>
            <a:r>
              <a:rPr lang="en-US" sz="1800" dirty="0"/>
              <a:t> of DNA occurring in the plastid may be linear or circular attached to the </a:t>
            </a:r>
            <a:r>
              <a:rPr lang="en-US" sz="1800" dirty="0" err="1"/>
              <a:t>thylakoid</a:t>
            </a:r>
            <a:r>
              <a:rPr lang="en-US" sz="1800" dirty="0"/>
              <a:t> membranes. The pigments are located in plastids lacking </a:t>
            </a:r>
            <a:r>
              <a:rPr lang="en-US" sz="1800" dirty="0" err="1"/>
              <a:t>pyrenoid</a:t>
            </a:r>
            <a:r>
              <a:rPr lang="en-US" sz="1800" dirty="0"/>
              <a:t>; their presence may also vary according to algal stage.</a:t>
            </a:r>
          </a:p>
          <a:p>
            <a:pPr marL="0" indent="361950">
              <a:lnSpc>
                <a:spcPct val="100000"/>
              </a:lnSpc>
              <a:spcBef>
                <a:spcPts val="0"/>
              </a:spcBef>
              <a:buNone/>
            </a:pPr>
            <a:r>
              <a:rPr lang="en-US" sz="1800" dirty="0"/>
              <a:t>Presence of </a:t>
            </a:r>
            <a:r>
              <a:rPr lang="en-US" sz="1800" b="1" dirty="0" err="1">
                <a:solidFill>
                  <a:schemeClr val="accent2"/>
                </a:solidFill>
              </a:rPr>
              <a:t>Physodes</a:t>
            </a:r>
            <a:r>
              <a:rPr lang="en-US" sz="1800" b="1" dirty="0">
                <a:solidFill>
                  <a:schemeClr val="accent2"/>
                </a:solidFill>
              </a:rPr>
              <a:t> (</a:t>
            </a:r>
            <a:r>
              <a:rPr lang="en-US" sz="1800" b="1" dirty="0" err="1">
                <a:solidFill>
                  <a:schemeClr val="accent2"/>
                </a:solidFill>
              </a:rPr>
              <a:t>fucosan</a:t>
            </a:r>
            <a:r>
              <a:rPr lang="en-US" sz="1800" b="1" dirty="0">
                <a:solidFill>
                  <a:schemeClr val="accent2"/>
                </a:solidFill>
              </a:rPr>
              <a:t> granules</a:t>
            </a:r>
            <a:r>
              <a:rPr lang="en-US" sz="1800" dirty="0"/>
              <a:t>) is one of the characteristic features of brown algae. In the </a:t>
            </a:r>
            <a:r>
              <a:rPr lang="en-US" sz="1800" dirty="0" err="1"/>
              <a:t>meristmatic</a:t>
            </a:r>
            <a:r>
              <a:rPr lang="en-US" sz="1800" dirty="0"/>
              <a:t>, photosynthetic and reproductive cells, cytoplasm a large number of </a:t>
            </a:r>
            <a:r>
              <a:rPr lang="en-US" sz="1800" dirty="0" err="1"/>
              <a:t>colourless</a:t>
            </a:r>
            <a:r>
              <a:rPr lang="en-US" sz="1800" dirty="0"/>
              <a:t> vesicles with highly refractive acidic fl </a:t>
            </a:r>
            <a:r>
              <a:rPr lang="en-US" sz="1800" dirty="0" err="1"/>
              <a:t>uid</a:t>
            </a:r>
            <a:r>
              <a:rPr lang="en-US" sz="1800" dirty="0"/>
              <a:t> staining red with vanillin and hydrochloric acid are present.</a:t>
            </a:r>
            <a:endParaRPr lang="ru-RU" sz="1800" dirty="0"/>
          </a:p>
        </p:txBody>
      </p:sp>
      <p:sp>
        <p:nvSpPr>
          <p:cNvPr id="4" name="Прямоугольник 3"/>
          <p:cNvSpPr/>
          <p:nvPr/>
        </p:nvSpPr>
        <p:spPr>
          <a:xfrm>
            <a:off x="733424" y="2755464"/>
            <a:ext cx="11229975" cy="3447098"/>
          </a:xfrm>
          <a:prstGeom prst="rect">
            <a:avLst/>
          </a:prstGeom>
        </p:spPr>
        <p:txBody>
          <a:bodyPr wrap="square">
            <a:spAutoFit/>
          </a:bodyPr>
          <a:lstStyle/>
          <a:p>
            <a:pPr indent="361950"/>
            <a:r>
              <a:rPr lang="en-US" sz="2000" b="1" dirty="0">
                <a:solidFill>
                  <a:schemeClr val="accent2"/>
                </a:solidFill>
              </a:rPr>
              <a:t>Reproduction</a:t>
            </a:r>
          </a:p>
          <a:p>
            <a:r>
              <a:rPr lang="en-US" dirty="0"/>
              <a:t>Brown alga reproduces by </a:t>
            </a:r>
            <a:r>
              <a:rPr lang="en-US" b="1" dirty="0">
                <a:solidFill>
                  <a:schemeClr val="accent2"/>
                </a:solidFill>
              </a:rPr>
              <a:t>vegetative, asexual and sexual methods </a:t>
            </a:r>
            <a:r>
              <a:rPr lang="en-US" dirty="0"/>
              <a:t>of reproduction:</a:t>
            </a:r>
          </a:p>
          <a:p>
            <a:pPr indent="361950"/>
            <a:r>
              <a:rPr lang="en-US" dirty="0">
                <a:solidFill>
                  <a:schemeClr val="accent2"/>
                </a:solidFill>
              </a:rPr>
              <a:t>1- </a:t>
            </a:r>
            <a:r>
              <a:rPr lang="en-US" b="1" i="1" dirty="0">
                <a:solidFill>
                  <a:schemeClr val="accent2"/>
                </a:solidFill>
              </a:rPr>
              <a:t>Vegetative Reproduction</a:t>
            </a:r>
          </a:p>
          <a:p>
            <a:pPr algn="just"/>
            <a:r>
              <a:rPr lang="en-US" dirty="0"/>
              <a:t>Several species of brown algae show vegetative reproduction via fragmentation. In members of </a:t>
            </a:r>
            <a:r>
              <a:rPr lang="en-US" dirty="0" err="1"/>
              <a:t>sphaecelariales</a:t>
            </a:r>
            <a:r>
              <a:rPr lang="en-US" dirty="0"/>
              <a:t>  </a:t>
            </a:r>
            <a:r>
              <a:rPr lang="en-US" dirty="0" err="1"/>
              <a:t>propagules</a:t>
            </a:r>
            <a:r>
              <a:rPr lang="en-US" dirty="0"/>
              <a:t> are found</a:t>
            </a:r>
          </a:p>
          <a:p>
            <a:pPr indent="361950" algn="just"/>
            <a:r>
              <a:rPr lang="en-US" b="1" i="1" dirty="0">
                <a:solidFill>
                  <a:schemeClr val="accent2"/>
                </a:solidFill>
              </a:rPr>
              <a:t>2-Asexual Reproduction</a:t>
            </a:r>
          </a:p>
          <a:p>
            <a:pPr algn="just"/>
            <a:r>
              <a:rPr lang="en-US" dirty="0"/>
              <a:t>All brown algae reproduce asexually with exceptions of </a:t>
            </a:r>
            <a:r>
              <a:rPr lang="en-US" dirty="0" err="1"/>
              <a:t>Tilopetridales</a:t>
            </a:r>
            <a:r>
              <a:rPr lang="en-US" dirty="0"/>
              <a:t>, </a:t>
            </a:r>
            <a:r>
              <a:rPr lang="en-US" dirty="0" err="1"/>
              <a:t>Dictyotales</a:t>
            </a:r>
            <a:r>
              <a:rPr lang="en-US" dirty="0"/>
              <a:t> and </a:t>
            </a:r>
            <a:r>
              <a:rPr lang="en-US" dirty="0" err="1"/>
              <a:t>Fucales</a:t>
            </a:r>
            <a:r>
              <a:rPr lang="en-US" dirty="0"/>
              <a:t>. In </a:t>
            </a:r>
            <a:r>
              <a:rPr lang="en-US" dirty="0" err="1"/>
              <a:t>ectocarpales</a:t>
            </a:r>
            <a:r>
              <a:rPr lang="en-US" dirty="0"/>
              <a:t> and </a:t>
            </a:r>
            <a:r>
              <a:rPr lang="en-US" dirty="0" err="1"/>
              <a:t>spherocarpales</a:t>
            </a:r>
            <a:r>
              <a:rPr lang="en-US" dirty="0"/>
              <a:t> asexual reproduction occurs via biflagellate zoospores that develops in to reproductive organs called sporangia which could be </a:t>
            </a:r>
            <a:r>
              <a:rPr lang="en-US" dirty="0" err="1"/>
              <a:t>unilocular</a:t>
            </a:r>
            <a:r>
              <a:rPr lang="en-US" dirty="0"/>
              <a:t> (</a:t>
            </a:r>
            <a:r>
              <a:rPr lang="en-US" dirty="0" err="1"/>
              <a:t>onecelled</a:t>
            </a:r>
            <a:r>
              <a:rPr lang="en-US" dirty="0"/>
              <a:t>) or many cells </a:t>
            </a:r>
            <a:r>
              <a:rPr lang="en-US" dirty="0" err="1"/>
              <a:t>plurilocular</a:t>
            </a:r>
            <a:r>
              <a:rPr lang="en-US" dirty="0"/>
              <a:t> as observed in </a:t>
            </a:r>
            <a:r>
              <a:rPr lang="en-US" dirty="0" err="1"/>
              <a:t>Hinski</a:t>
            </a:r>
            <a:r>
              <a:rPr lang="en-US" dirty="0"/>
              <a:t> </a:t>
            </a:r>
            <a:r>
              <a:rPr lang="en-US" dirty="0" err="1"/>
              <a:t>amitchelliae</a:t>
            </a:r>
            <a:r>
              <a:rPr lang="en-US" dirty="0"/>
              <a:t>. Gametes can also reproduce </a:t>
            </a:r>
            <a:r>
              <a:rPr lang="en-US" dirty="0" err="1"/>
              <a:t>parthenogenetically</a:t>
            </a:r>
            <a:r>
              <a:rPr lang="en-US" dirty="0"/>
              <a:t> to form asexual progenies, for example in </a:t>
            </a:r>
            <a:r>
              <a:rPr lang="en-US" dirty="0" err="1"/>
              <a:t>Ectocarpus</a:t>
            </a:r>
            <a:r>
              <a:rPr lang="en-US" dirty="0"/>
              <a:t> . Asexual reproduction is</a:t>
            </a:r>
          </a:p>
          <a:p>
            <a:r>
              <a:rPr lang="en-US" dirty="0"/>
              <a:t>absent in </a:t>
            </a:r>
            <a:r>
              <a:rPr lang="en-US" dirty="0" err="1"/>
              <a:t>Laminaria</a:t>
            </a:r>
            <a:endParaRPr lang="en-US" dirty="0"/>
          </a:p>
          <a:p>
            <a:pPr indent="361950" algn="just"/>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1" y="409575"/>
            <a:ext cx="11344274" cy="2657475"/>
          </a:xfrm>
        </p:spPr>
        <p:txBody>
          <a:bodyPr>
            <a:normAutofit/>
          </a:bodyPr>
          <a:lstStyle/>
          <a:p>
            <a:pPr marL="0" indent="361950" algn="just">
              <a:lnSpc>
                <a:spcPct val="110000"/>
              </a:lnSpc>
              <a:spcBef>
                <a:spcPts val="0"/>
              </a:spcBef>
              <a:buNone/>
            </a:pPr>
            <a:r>
              <a:rPr lang="en-US" sz="1800" b="1" i="1" dirty="0">
                <a:solidFill>
                  <a:schemeClr val="accent2"/>
                </a:solidFill>
              </a:rPr>
              <a:t>3-Sexual Reproduction</a:t>
            </a:r>
          </a:p>
          <a:p>
            <a:pPr marL="0" indent="361950" algn="just">
              <a:lnSpc>
                <a:spcPct val="100000"/>
              </a:lnSpc>
              <a:spcBef>
                <a:spcPts val="0"/>
              </a:spcBef>
              <a:buNone/>
            </a:pPr>
            <a:r>
              <a:rPr lang="en-US" sz="1800" dirty="0"/>
              <a:t>In </a:t>
            </a:r>
            <a:r>
              <a:rPr lang="en-US" sz="1800" dirty="0" err="1"/>
              <a:t>pheophyceae</a:t>
            </a:r>
            <a:r>
              <a:rPr lang="en-US" sz="1800" dirty="0"/>
              <a:t> sexual reproduction takes place by the formation of flagellate gametes that are formed inside </a:t>
            </a:r>
            <a:r>
              <a:rPr lang="en-US" sz="1800" dirty="0" err="1"/>
              <a:t>gametangia</a:t>
            </a:r>
            <a:r>
              <a:rPr lang="en-US" sz="1800" dirty="0"/>
              <a:t>. </a:t>
            </a:r>
            <a:r>
              <a:rPr lang="en-US" sz="1800" dirty="0" err="1"/>
              <a:t>Multicellular</a:t>
            </a:r>
            <a:r>
              <a:rPr lang="en-US" sz="1800" dirty="0"/>
              <a:t> </a:t>
            </a:r>
            <a:r>
              <a:rPr lang="en-US" sz="1800" dirty="0" err="1"/>
              <a:t>gametangia</a:t>
            </a:r>
            <a:r>
              <a:rPr lang="en-US" sz="1800" dirty="0"/>
              <a:t> are formed only in some of the brown algae , The haploid </a:t>
            </a:r>
            <a:r>
              <a:rPr lang="en-US" sz="1800" dirty="0" err="1"/>
              <a:t>thalli</a:t>
            </a:r>
            <a:r>
              <a:rPr lang="en-US" sz="1800" dirty="0"/>
              <a:t> form ranges from </a:t>
            </a:r>
            <a:r>
              <a:rPr lang="en-US" sz="1800" dirty="0" err="1"/>
              <a:t>isogamous</a:t>
            </a:r>
            <a:r>
              <a:rPr lang="en-US" sz="1800" dirty="0"/>
              <a:t> (both male and female gametes exactly similar), </a:t>
            </a:r>
            <a:r>
              <a:rPr lang="en-US" sz="1800" dirty="0" err="1"/>
              <a:t>anisogamous</a:t>
            </a:r>
            <a:r>
              <a:rPr lang="en-US" sz="1800" dirty="0"/>
              <a:t> (female gamete larger than male) to </a:t>
            </a:r>
            <a:r>
              <a:rPr lang="en-US" sz="1800" dirty="0" err="1"/>
              <a:t>oogamous</a:t>
            </a:r>
            <a:r>
              <a:rPr lang="en-US" sz="1800" dirty="0"/>
              <a:t> (small fl </a:t>
            </a:r>
            <a:r>
              <a:rPr lang="en-US" sz="1800" dirty="0" err="1"/>
              <a:t>agellated</a:t>
            </a:r>
            <a:r>
              <a:rPr lang="en-US" sz="1800" dirty="0"/>
              <a:t> male and large non-fl </a:t>
            </a:r>
            <a:r>
              <a:rPr lang="en-US" sz="1800" dirty="0" err="1"/>
              <a:t>agellated</a:t>
            </a:r>
            <a:r>
              <a:rPr lang="en-US" sz="1800" dirty="0"/>
              <a:t> female gametes), The sexual reproduction is through fusion of flagellated male and female gametes or fusion of flagellated male and large non-flagellated female gametes. The haploid (</a:t>
            </a:r>
            <a:r>
              <a:rPr lang="en-US" sz="1800" dirty="0" err="1"/>
              <a:t>gametangial</a:t>
            </a:r>
            <a:r>
              <a:rPr lang="en-US" sz="1800" dirty="0"/>
              <a:t>) and diploid (sporangial) </a:t>
            </a:r>
            <a:r>
              <a:rPr lang="en-US" sz="1800" dirty="0" err="1"/>
              <a:t>thalli</a:t>
            </a:r>
            <a:r>
              <a:rPr lang="en-US" sz="1800" dirty="0"/>
              <a:t> may be similar (isomorphic) as in </a:t>
            </a:r>
            <a:r>
              <a:rPr lang="en-US" sz="1800" dirty="0" err="1"/>
              <a:t>Ectocarpales</a:t>
            </a:r>
            <a:r>
              <a:rPr lang="en-US" sz="1800" dirty="0"/>
              <a:t> or different (</a:t>
            </a:r>
            <a:r>
              <a:rPr lang="en-US" sz="1800" dirty="0" err="1"/>
              <a:t>heteromorphic</a:t>
            </a:r>
            <a:r>
              <a:rPr lang="en-US" sz="1800" dirty="0"/>
              <a:t>) in appearance for example in </a:t>
            </a:r>
            <a:r>
              <a:rPr lang="en-US" sz="1800" dirty="0" err="1"/>
              <a:t>Laminariales</a:t>
            </a:r>
            <a:r>
              <a:rPr lang="en-US" sz="1800" dirty="0"/>
              <a:t>, or the </a:t>
            </a:r>
            <a:r>
              <a:rPr lang="en-US" sz="1800" dirty="0" err="1"/>
              <a:t>gametangial</a:t>
            </a:r>
            <a:r>
              <a:rPr lang="en-US" sz="1800" dirty="0"/>
              <a:t> generation may be extremely reduced (</a:t>
            </a:r>
            <a:r>
              <a:rPr lang="en-US" sz="1800" dirty="0" err="1"/>
              <a:t>Fucales</a:t>
            </a:r>
            <a:r>
              <a:rPr lang="en-US" sz="1800" dirty="0"/>
              <a:t>).</a:t>
            </a:r>
            <a:endParaRPr lang="ru-RU" sz="1800" dirty="0"/>
          </a:p>
        </p:txBody>
      </p:sp>
      <p:sp>
        <p:nvSpPr>
          <p:cNvPr id="4" name="Прямоугольник 3"/>
          <p:cNvSpPr/>
          <p:nvPr/>
        </p:nvSpPr>
        <p:spPr>
          <a:xfrm>
            <a:off x="495300" y="3048417"/>
            <a:ext cx="11363325" cy="2062103"/>
          </a:xfrm>
          <a:prstGeom prst="rect">
            <a:avLst/>
          </a:prstGeom>
        </p:spPr>
        <p:txBody>
          <a:bodyPr wrap="square">
            <a:spAutoFit/>
          </a:bodyPr>
          <a:lstStyle/>
          <a:p>
            <a:pPr indent="361950"/>
            <a:r>
              <a:rPr lang="en-US" sz="2000" b="1" dirty="0">
                <a:solidFill>
                  <a:schemeClr val="accent2"/>
                </a:solidFill>
              </a:rPr>
              <a:t>3-Life Cycle</a:t>
            </a:r>
          </a:p>
          <a:p>
            <a:pPr indent="361950"/>
            <a:r>
              <a:rPr lang="en-US" dirty="0"/>
              <a:t>Brown algal life cycle shows alteration of generations of haploid and diploid organisms: </a:t>
            </a:r>
          </a:p>
          <a:p>
            <a:r>
              <a:rPr lang="en-US" dirty="0"/>
              <a:t>1-Haploid gametophytes (n) give rise to haploid gametes by mitosis.</a:t>
            </a:r>
          </a:p>
          <a:p>
            <a:r>
              <a:rPr lang="en-US" dirty="0"/>
              <a:t>2-male and female gametes (n) fusion give rise to zygote (2n) that forms diploid </a:t>
            </a:r>
            <a:r>
              <a:rPr lang="en-US" dirty="0" err="1"/>
              <a:t>sporophyte</a:t>
            </a:r>
            <a:endParaRPr lang="en-US" dirty="0"/>
          </a:p>
          <a:p>
            <a:r>
              <a:rPr lang="en-US" dirty="0"/>
              <a:t>3-The </a:t>
            </a:r>
            <a:r>
              <a:rPr lang="en-US" dirty="0" err="1"/>
              <a:t>sporophyte</a:t>
            </a:r>
            <a:r>
              <a:rPr lang="en-US" dirty="0"/>
              <a:t> (2n) produces </a:t>
            </a:r>
            <a:r>
              <a:rPr lang="en-US" dirty="0" err="1"/>
              <a:t>meiospores</a:t>
            </a:r>
            <a:r>
              <a:rPr lang="en-US" dirty="0"/>
              <a:t> (n) by meiosis which germinates and</a:t>
            </a:r>
          </a:p>
          <a:p>
            <a:r>
              <a:rPr lang="en-US" dirty="0"/>
              <a:t>4-forms haploid gametophyte.</a:t>
            </a:r>
          </a:p>
          <a:p>
            <a:r>
              <a:rPr lang="en-US" dirty="0"/>
              <a:t>5-Brown algae life cycle may be isomorphic, </a:t>
            </a:r>
            <a:r>
              <a:rPr lang="en-US" dirty="0" err="1"/>
              <a:t>heteromorphic</a:t>
            </a:r>
            <a:r>
              <a:rPr lang="en-US" dirty="0"/>
              <a:t> and </a:t>
            </a:r>
            <a:r>
              <a:rPr lang="en-US" dirty="0" err="1"/>
              <a:t>Diplontic</a:t>
            </a:r>
            <a:r>
              <a:rPr lang="en-US" dirty="0"/>
              <a:t>.</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8612" y="339725"/>
            <a:ext cx="11572875" cy="5018088"/>
          </a:xfrm>
        </p:spPr>
        <p:txBody>
          <a:bodyPr>
            <a:normAutofit lnSpcReduction="10000"/>
          </a:bodyPr>
          <a:lstStyle/>
          <a:p>
            <a:pPr marL="0" indent="0" algn="just">
              <a:lnSpc>
                <a:spcPct val="100000"/>
              </a:lnSpc>
              <a:spcBef>
                <a:spcPts val="0"/>
              </a:spcBef>
              <a:buNone/>
            </a:pPr>
            <a:r>
              <a:rPr lang="en-US" sz="3300" b="1" dirty="0" err="1">
                <a:solidFill>
                  <a:schemeClr val="accent6">
                    <a:lumMod val="75000"/>
                  </a:schemeClr>
                </a:solidFill>
              </a:rPr>
              <a:t>Chlorophyta</a:t>
            </a:r>
            <a:endParaRPr lang="en-US" sz="3300" b="1" dirty="0">
              <a:solidFill>
                <a:schemeClr val="accent6">
                  <a:lumMod val="75000"/>
                </a:schemeClr>
              </a:solidFill>
            </a:endParaRPr>
          </a:p>
          <a:p>
            <a:pPr marL="0" indent="357188" algn="just">
              <a:lnSpc>
                <a:spcPct val="100000"/>
              </a:lnSpc>
              <a:spcBef>
                <a:spcPts val="0"/>
              </a:spcBef>
              <a:buNone/>
            </a:pPr>
            <a:r>
              <a:rPr lang="en-US" sz="3000" dirty="0" err="1"/>
              <a:t>Chlorophyta</a:t>
            </a:r>
            <a:r>
              <a:rPr lang="en-US" sz="3000" dirty="0"/>
              <a:t> is a division of green algae contain chlorophylls a and b, and store food as starch in their plastids. There are many different species belonging to </a:t>
            </a:r>
            <a:r>
              <a:rPr lang="en-US" sz="3000" dirty="0" err="1"/>
              <a:t>Chlorophyta</a:t>
            </a:r>
            <a:r>
              <a:rPr lang="en-US" sz="3000" dirty="0"/>
              <a:t>; some are unicellular, some are </a:t>
            </a:r>
            <a:r>
              <a:rPr lang="en-US" sz="3000" dirty="0" err="1"/>
              <a:t>multicelluar</a:t>
            </a:r>
            <a:r>
              <a:rPr lang="en-US" sz="3000" dirty="0"/>
              <a:t>. The genome structures within </a:t>
            </a:r>
            <a:r>
              <a:rPr lang="en-US" sz="3000" dirty="0" err="1"/>
              <a:t>Chlorophyta</a:t>
            </a:r>
            <a:r>
              <a:rPr lang="en-US" sz="3000" dirty="0"/>
              <a:t> are all different. However, there are some common characteristics across species. </a:t>
            </a:r>
            <a:r>
              <a:rPr lang="en-US" sz="3000" dirty="0" err="1"/>
              <a:t>Chlorophyta</a:t>
            </a:r>
            <a:r>
              <a:rPr lang="en-US" sz="3000" dirty="0"/>
              <a:t> inhabit freshwater, marine and terrestrial habitats. Conditions for survival include light, carbon, essential nutrients, water quality, temperature and tidal exposure. Certain intertidal species such as the </a:t>
            </a:r>
            <a:r>
              <a:rPr lang="en-US" sz="3000" dirty="0" err="1"/>
              <a:t>ulva</a:t>
            </a:r>
            <a:r>
              <a:rPr lang="en-US" sz="3000" dirty="0"/>
              <a:t>, or sea lettuce, can tolerate a range of temperatures and survive drying at low tide. While most </a:t>
            </a:r>
            <a:r>
              <a:rPr lang="en-US" sz="3000" dirty="0" err="1"/>
              <a:t>chlorophyta</a:t>
            </a:r>
            <a:r>
              <a:rPr lang="en-US" sz="3000" dirty="0"/>
              <a:t> are aquatic.</a:t>
            </a:r>
          </a:p>
          <a:p>
            <a:pPr marL="0" indent="0" algn="just">
              <a:lnSpc>
                <a:spcPct val="100000"/>
              </a:lnSpc>
              <a:spcBef>
                <a:spcPts val="0"/>
              </a:spcBef>
              <a:buNone/>
            </a:pPr>
            <a:endParaRPr lang="ru-RU" dirty="0"/>
          </a:p>
        </p:txBody>
      </p:sp>
    </p:spTree>
    <p:extLst>
      <p:ext uri="{BB962C8B-B14F-4D97-AF65-F5344CB8AC3E}">
        <p14:creationId xmlns:p14="http://schemas.microsoft.com/office/powerpoint/2010/main" val="1194817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61975" y="200025"/>
            <a:ext cx="11372850" cy="5976938"/>
          </a:xfrm>
        </p:spPr>
        <p:txBody>
          <a:bodyPr>
            <a:normAutofit/>
          </a:bodyPr>
          <a:lstStyle/>
          <a:p>
            <a:pPr marL="0" indent="361950">
              <a:lnSpc>
                <a:spcPct val="100000"/>
              </a:lnSpc>
              <a:spcBef>
                <a:spcPts val="0"/>
              </a:spcBef>
              <a:buNone/>
            </a:pPr>
            <a:r>
              <a:rPr lang="en-US" sz="2000" b="1" dirty="0">
                <a:solidFill>
                  <a:schemeClr val="accent2"/>
                </a:solidFill>
              </a:rPr>
              <a:t>3-1 Life Cycle of </a:t>
            </a:r>
            <a:r>
              <a:rPr lang="en-US" sz="2000" b="1" i="1" dirty="0" err="1">
                <a:solidFill>
                  <a:schemeClr val="accent2"/>
                </a:solidFill>
              </a:rPr>
              <a:t>Ectocarpus</a:t>
            </a:r>
            <a:endParaRPr lang="en-US" sz="2000" b="1" i="1" dirty="0">
              <a:solidFill>
                <a:schemeClr val="accent2"/>
              </a:solidFill>
            </a:endParaRPr>
          </a:p>
          <a:p>
            <a:pPr marL="0" indent="361950" algn="just">
              <a:lnSpc>
                <a:spcPct val="100000"/>
              </a:lnSpc>
              <a:spcBef>
                <a:spcPts val="0"/>
              </a:spcBef>
              <a:buNone/>
            </a:pPr>
            <a:r>
              <a:rPr lang="en-US" sz="1800" dirty="0"/>
              <a:t>The sexual life cycle of </a:t>
            </a:r>
            <a:r>
              <a:rPr lang="en-US" sz="1800" i="1" dirty="0" err="1"/>
              <a:t>Ectocarpus</a:t>
            </a:r>
            <a:r>
              <a:rPr lang="en-US" sz="1800" dirty="0"/>
              <a:t> consists of alternating </a:t>
            </a:r>
            <a:r>
              <a:rPr lang="en-US" sz="1800" dirty="0" err="1"/>
              <a:t>heteromorphic</a:t>
            </a:r>
            <a:r>
              <a:rPr lang="en-US" sz="1800" dirty="0"/>
              <a:t> gametophyte and </a:t>
            </a:r>
            <a:r>
              <a:rPr lang="en-US" sz="1800" dirty="0" err="1"/>
              <a:t>sporophyte</a:t>
            </a:r>
            <a:r>
              <a:rPr lang="en-US" sz="1800" dirty="0"/>
              <a:t> generations. Both generations of the sexual life cycle are </a:t>
            </a:r>
            <a:r>
              <a:rPr lang="en-US" sz="1800" dirty="0" err="1"/>
              <a:t>multicellular</a:t>
            </a:r>
            <a:r>
              <a:rPr lang="en-US" sz="1800" dirty="0"/>
              <a:t>. The sexual life cycle in the </a:t>
            </a:r>
            <a:r>
              <a:rPr lang="en-US" sz="1800" dirty="0" err="1"/>
              <a:t>sporophyte</a:t>
            </a:r>
            <a:r>
              <a:rPr lang="en-US" sz="1800" dirty="0"/>
              <a:t> generation starts with the formation of a diploid zygote that undergoes a bipolar germination to produce two germs tubes that eventually forms the </a:t>
            </a:r>
            <a:r>
              <a:rPr lang="en-US" sz="1800" dirty="0" err="1"/>
              <a:t>sporophyte</a:t>
            </a:r>
            <a:r>
              <a:rPr lang="en-US" sz="1800" dirty="0"/>
              <a:t>. The initial cell division in the zygote is symmetric. Two </a:t>
            </a:r>
            <a:r>
              <a:rPr lang="en-US" sz="1800" dirty="0" err="1"/>
              <a:t>kindsof</a:t>
            </a:r>
            <a:r>
              <a:rPr lang="en-US" sz="1800" dirty="0"/>
              <a:t>  filaments prostrate and upright are produced in the </a:t>
            </a:r>
            <a:r>
              <a:rPr lang="en-US" sz="1800" dirty="0" err="1"/>
              <a:t>sporophytic</a:t>
            </a:r>
            <a:r>
              <a:rPr lang="en-US" sz="1800" dirty="0"/>
              <a:t>  generation. Two specialized reproductive structures; </a:t>
            </a:r>
            <a:r>
              <a:rPr lang="en-US" sz="1800" dirty="0" err="1"/>
              <a:t>plurilocular</a:t>
            </a:r>
            <a:r>
              <a:rPr lang="en-US" sz="1800" dirty="0"/>
              <a:t>  and </a:t>
            </a:r>
            <a:r>
              <a:rPr lang="en-US" sz="1800" dirty="0" err="1"/>
              <a:t>unilocular</a:t>
            </a:r>
            <a:r>
              <a:rPr lang="en-US" sz="1800" dirty="0"/>
              <a:t> sporangia are produced on the upright filaments.</a:t>
            </a:r>
          </a:p>
          <a:p>
            <a:pPr marL="0" indent="361950" algn="just">
              <a:lnSpc>
                <a:spcPct val="100000"/>
              </a:lnSpc>
              <a:spcBef>
                <a:spcPts val="0"/>
              </a:spcBef>
              <a:buNone/>
            </a:pPr>
            <a:r>
              <a:rPr lang="en-US" sz="1800" dirty="0"/>
              <a:t> A mitotic event in multi-chambered </a:t>
            </a:r>
            <a:r>
              <a:rPr lang="en-US" sz="1800" dirty="0" err="1"/>
              <a:t>plurilocular</a:t>
            </a:r>
            <a:r>
              <a:rPr lang="en-US" sz="1800" dirty="0"/>
              <a:t> sporangia releases </a:t>
            </a:r>
            <a:r>
              <a:rPr lang="en-US" sz="1800" dirty="0" err="1"/>
              <a:t>mitospores</a:t>
            </a:r>
            <a:r>
              <a:rPr lang="en-US" sz="1800" dirty="0"/>
              <a:t>, which after their release, forms </a:t>
            </a:r>
            <a:r>
              <a:rPr lang="en-US" sz="1800" dirty="0" err="1"/>
              <a:t>sporophyte</a:t>
            </a:r>
            <a:r>
              <a:rPr lang="en-US" sz="1800" dirty="0"/>
              <a:t> Unlike </a:t>
            </a:r>
            <a:r>
              <a:rPr lang="en-US" sz="1800" dirty="0" err="1"/>
              <a:t>plurilocular</a:t>
            </a:r>
            <a:r>
              <a:rPr lang="en-US" sz="1800" dirty="0"/>
              <a:t> sporangium, </a:t>
            </a:r>
            <a:r>
              <a:rPr lang="en-US" sz="1800" dirty="0" err="1"/>
              <a:t>unilocular</a:t>
            </a:r>
            <a:r>
              <a:rPr lang="en-US" sz="1800" dirty="0"/>
              <a:t>  sporangium consists of single chamber that contain </a:t>
            </a:r>
            <a:r>
              <a:rPr lang="en-US" sz="1800" dirty="0" err="1"/>
              <a:t>meiotically</a:t>
            </a:r>
            <a:r>
              <a:rPr lang="en-US" sz="1800" dirty="0"/>
              <a:t> produced </a:t>
            </a:r>
            <a:r>
              <a:rPr lang="en-US" sz="1800" dirty="0" err="1"/>
              <a:t>meiospores</a:t>
            </a:r>
            <a:r>
              <a:rPr lang="en-US" sz="1800" dirty="0"/>
              <a:t> that give rise to </a:t>
            </a:r>
            <a:r>
              <a:rPr lang="en-US" sz="1800" dirty="0" err="1"/>
              <a:t>multicellular</a:t>
            </a:r>
            <a:r>
              <a:rPr lang="en-US" sz="1800" dirty="0"/>
              <a:t> gametophytes. Morphologically, it is hard to distinguish between a male and a female gametophyte. Like zygote, the </a:t>
            </a:r>
            <a:r>
              <a:rPr lang="en-US" sz="1800" dirty="0" err="1"/>
              <a:t>meio</a:t>
            </a:r>
            <a:r>
              <a:rPr lang="en-US" sz="1800" dirty="0"/>
              <a:t>-spores undergo a bipolar germination but the initial cell division of </a:t>
            </a:r>
            <a:r>
              <a:rPr lang="en-US" sz="1800" dirty="0" err="1"/>
              <a:t>meio</a:t>
            </a:r>
            <a:r>
              <a:rPr lang="en-US" sz="1800" dirty="0"/>
              <a:t>-spore is asymmetric that produces different cell types. </a:t>
            </a:r>
          </a:p>
          <a:p>
            <a:pPr marL="0" indent="361950" algn="just">
              <a:lnSpc>
                <a:spcPct val="100000"/>
              </a:lnSpc>
              <a:spcBef>
                <a:spcPts val="0"/>
              </a:spcBef>
              <a:buNone/>
            </a:pPr>
            <a:r>
              <a:rPr lang="en-US" sz="1800" dirty="0"/>
              <a:t>Only upright filaments have been observed in the </a:t>
            </a:r>
            <a:r>
              <a:rPr lang="en-US" sz="1800" dirty="0" err="1"/>
              <a:t>gametophytic</a:t>
            </a:r>
            <a:r>
              <a:rPr lang="en-US" sz="1800" dirty="0"/>
              <a:t> generation. Specialized reproductive  structures called </a:t>
            </a:r>
            <a:r>
              <a:rPr lang="en-US" sz="1800" dirty="0" err="1"/>
              <a:t>plurilocular</a:t>
            </a:r>
            <a:r>
              <a:rPr lang="en-US" sz="1800" dirty="0"/>
              <a:t> </a:t>
            </a:r>
            <a:r>
              <a:rPr lang="en-US" sz="1800" dirty="0" err="1"/>
              <a:t>gametangia</a:t>
            </a:r>
            <a:r>
              <a:rPr lang="en-US" sz="1800" dirty="0"/>
              <a:t> are produced on the upright filaments of the gametophyte </a:t>
            </a:r>
            <a:r>
              <a:rPr lang="en-US" sz="1800" dirty="0" err="1"/>
              <a:t>Plurilocular</a:t>
            </a:r>
            <a:r>
              <a:rPr lang="en-US" sz="1800" dirty="0"/>
              <a:t>  </a:t>
            </a:r>
            <a:r>
              <a:rPr lang="en-US" sz="1800" dirty="0" err="1"/>
              <a:t>gametangia</a:t>
            </a:r>
            <a:r>
              <a:rPr lang="en-US" sz="1800" dirty="0"/>
              <a:t> produce male and female gametes that are released in the surrounding marine water. Male and female gametes can be distinguished based on the behavior and physiology Unlike male gametes, female gametes settle quickly and release a sex pheromone that attracts male gametes. Once a male gamete fuses with a female gamete, a diploid zygote is produced that marks the onset of the first diploid structure of the </a:t>
            </a:r>
            <a:r>
              <a:rPr lang="en-US" sz="1800" dirty="0" err="1"/>
              <a:t>sporophyte</a:t>
            </a:r>
            <a:r>
              <a:rPr lang="en-US" sz="1800" dirty="0"/>
              <a:t> generation.</a:t>
            </a:r>
            <a:endParaRPr lang="ru-RU"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4546" t="3207" r="6418" b="2585"/>
          <a:stretch>
            <a:fillRect/>
          </a:stretch>
        </p:blipFill>
        <p:spPr bwMode="auto">
          <a:xfrm>
            <a:off x="1438271" y="742950"/>
            <a:ext cx="9040674" cy="4716000"/>
          </a:xfrm>
          <a:prstGeom prst="rect">
            <a:avLst/>
          </a:prstGeom>
          <a:noFill/>
          <a:ln w="9525">
            <a:noFill/>
            <a:miter lim="800000"/>
            <a:headEnd/>
            <a:tailEnd/>
          </a:ln>
        </p:spPr>
      </p:pic>
      <p:sp>
        <p:nvSpPr>
          <p:cNvPr id="5" name="Прямоугольник 4"/>
          <p:cNvSpPr/>
          <p:nvPr/>
        </p:nvSpPr>
        <p:spPr>
          <a:xfrm>
            <a:off x="3068143" y="5739884"/>
            <a:ext cx="4914294" cy="369332"/>
          </a:xfrm>
          <a:prstGeom prst="rect">
            <a:avLst/>
          </a:prstGeom>
        </p:spPr>
        <p:txBody>
          <a:bodyPr wrap="none">
            <a:spAutoFit/>
          </a:bodyPr>
          <a:lstStyle/>
          <a:p>
            <a:r>
              <a:rPr lang="en-US" dirty="0"/>
              <a:t>Fig.: General life cycle of Brown Algae (</a:t>
            </a:r>
            <a:r>
              <a:rPr lang="en-US" i="1" dirty="0" err="1"/>
              <a:t>Ectocarpus</a:t>
            </a:r>
            <a:r>
              <a:rPr lang="en-US" dirty="0"/>
              <a:t>)</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3409955" y="0"/>
            <a:ext cx="4638314" cy="32400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419480" y="3240075"/>
            <a:ext cx="4638314" cy="3240000"/>
          </a:xfrm>
          <a:prstGeom prst="rect">
            <a:avLst/>
          </a:prstGeom>
          <a:noFill/>
          <a:ln w="9525">
            <a:noFill/>
            <a:miter lim="800000"/>
            <a:headEnd/>
            <a:tailEnd/>
          </a:ln>
        </p:spPr>
      </p:pic>
      <p:sp>
        <p:nvSpPr>
          <p:cNvPr id="6" name="Прямоугольник 5"/>
          <p:cNvSpPr/>
          <p:nvPr/>
        </p:nvSpPr>
        <p:spPr>
          <a:xfrm>
            <a:off x="7871439" y="2425184"/>
            <a:ext cx="2742482" cy="369332"/>
          </a:xfrm>
          <a:prstGeom prst="rect">
            <a:avLst/>
          </a:prstGeom>
        </p:spPr>
        <p:txBody>
          <a:bodyPr wrap="none">
            <a:spAutoFit/>
          </a:bodyPr>
          <a:lstStyle/>
          <a:p>
            <a:r>
              <a:rPr lang="en-US" dirty="0"/>
              <a:t>Fig.: Life cycle of </a:t>
            </a:r>
            <a:r>
              <a:rPr lang="en-US" dirty="0" err="1"/>
              <a:t>Laminaria</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tretch>
            <a:fillRect/>
          </a:stretch>
        </p:blipFill>
        <p:spPr>
          <a:xfrm>
            <a:off x="3306803" y="182563"/>
            <a:ext cx="5143007" cy="6408000"/>
          </a:xfrm>
          <a:prstGeom prst="rect">
            <a:avLst/>
          </a:prstGeom>
        </p:spPr>
      </p:pic>
    </p:spTree>
    <p:extLst>
      <p:ext uri="{BB962C8B-B14F-4D97-AF65-F5344CB8AC3E}">
        <p14:creationId xmlns:p14="http://schemas.microsoft.com/office/powerpoint/2010/main" val="355013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95325" y="282575"/>
            <a:ext cx="11220450" cy="3108543"/>
          </a:xfrm>
          <a:prstGeom prst="rect">
            <a:avLst/>
          </a:prstGeom>
        </p:spPr>
        <p:txBody>
          <a:bodyPr wrap="square">
            <a:spAutoFit/>
          </a:bodyPr>
          <a:lstStyle/>
          <a:p>
            <a:pPr marL="0" indent="357188" algn="just">
              <a:lnSpc>
                <a:spcPct val="100000"/>
              </a:lnSpc>
              <a:spcBef>
                <a:spcPts val="0"/>
              </a:spcBef>
              <a:buNone/>
            </a:pPr>
            <a:r>
              <a:rPr lang="en-US" b="1" i="0" u="none" strike="noStrike" baseline="0" dirty="0">
                <a:solidFill>
                  <a:schemeClr val="accent6">
                    <a:lumMod val="75000"/>
                  </a:schemeClr>
                </a:solidFill>
              </a:rPr>
              <a:t>1- General characteristics</a:t>
            </a:r>
          </a:p>
          <a:p>
            <a:pPr marL="0" indent="357188" algn="just">
              <a:lnSpc>
                <a:spcPct val="100000"/>
              </a:lnSpc>
              <a:spcBef>
                <a:spcPts val="0"/>
              </a:spcBef>
              <a:buNone/>
            </a:pPr>
            <a:r>
              <a:rPr lang="en-US" b="0" i="0" u="none" strike="noStrike" baseline="0" dirty="0"/>
              <a:t>1-Tend to grow well in summer, with ample light and nutrients and high temperature</a:t>
            </a:r>
          </a:p>
          <a:p>
            <a:pPr marL="0" indent="357188" algn="just">
              <a:lnSpc>
                <a:spcPct val="100000"/>
              </a:lnSpc>
              <a:spcBef>
                <a:spcPts val="0"/>
              </a:spcBef>
              <a:buNone/>
            </a:pPr>
            <a:r>
              <a:rPr lang="en-US" b="0" i="0" u="none" strike="noStrike" baseline="0" dirty="0"/>
              <a:t>2-Some filamentous forms may be inedible</a:t>
            </a:r>
          </a:p>
          <a:p>
            <a:pPr marL="0" indent="357188" algn="just">
              <a:lnSpc>
                <a:spcPct val="100000"/>
              </a:lnSpc>
              <a:spcBef>
                <a:spcPts val="0"/>
              </a:spcBef>
              <a:buNone/>
            </a:pPr>
            <a:r>
              <a:rPr lang="en-US" b="0" i="0" u="none" strike="noStrike" baseline="0" dirty="0"/>
              <a:t>3-Flagella may reduce tendency to sink</a:t>
            </a:r>
          </a:p>
          <a:p>
            <a:pPr marL="0" indent="357188" algn="just">
              <a:lnSpc>
                <a:spcPct val="100000"/>
              </a:lnSpc>
              <a:spcBef>
                <a:spcPts val="0"/>
              </a:spcBef>
              <a:buNone/>
            </a:pPr>
            <a:r>
              <a:rPr lang="en-US" b="0" i="0" u="none" strike="noStrike" baseline="0" dirty="0"/>
              <a:t>4-Many shapes and sizes but planktonic </a:t>
            </a:r>
            <a:r>
              <a:rPr lang="en-US" b="0" i="0" u="none" strike="noStrike" baseline="0" dirty="0" err="1"/>
              <a:t>Chlorophyta</a:t>
            </a:r>
            <a:r>
              <a:rPr lang="en-US" b="0" i="0" u="none" strike="noStrike" baseline="0" dirty="0"/>
              <a:t> tend to share a</a:t>
            </a:r>
          </a:p>
          <a:p>
            <a:pPr marL="0" indent="357188" algn="just">
              <a:lnSpc>
                <a:spcPct val="100000"/>
              </a:lnSpc>
              <a:spcBef>
                <a:spcPts val="0"/>
              </a:spcBef>
              <a:buNone/>
            </a:pPr>
            <a:r>
              <a:rPr lang="en-US" b="0" i="0" u="none" strike="noStrike" baseline="0" dirty="0"/>
              <a:t>characteristic: rapid growth potential</a:t>
            </a:r>
            <a:endParaRPr lang="ru-RU" dirty="0"/>
          </a:p>
        </p:txBody>
      </p:sp>
    </p:spTree>
    <p:extLst>
      <p:ext uri="{BB962C8B-B14F-4D97-AF65-F5344CB8AC3E}">
        <p14:creationId xmlns:p14="http://schemas.microsoft.com/office/powerpoint/2010/main" val="3972454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6775" y="468312"/>
            <a:ext cx="10515600" cy="4003676"/>
          </a:xfrm>
        </p:spPr>
        <p:txBody>
          <a:bodyPr>
            <a:normAutofit fontScale="92500" lnSpcReduction="20000"/>
          </a:bodyPr>
          <a:lstStyle/>
          <a:p>
            <a:pPr marL="0" indent="0" algn="just">
              <a:buNone/>
            </a:pPr>
            <a:r>
              <a:rPr lang="en-US" dirty="0">
                <a:solidFill>
                  <a:schemeClr val="accent6"/>
                </a:solidFill>
              </a:rPr>
              <a:t>2-</a:t>
            </a:r>
            <a:r>
              <a:rPr lang="en-US" b="1" dirty="0">
                <a:solidFill>
                  <a:schemeClr val="accent6"/>
                </a:solidFill>
              </a:rPr>
              <a:t>Cell Structure and Metabolism</a:t>
            </a:r>
          </a:p>
          <a:p>
            <a:pPr marL="0" indent="357188" algn="just">
              <a:lnSpc>
                <a:spcPct val="110000"/>
              </a:lnSpc>
              <a:spcBef>
                <a:spcPts val="0"/>
              </a:spcBef>
              <a:buNone/>
            </a:pPr>
            <a:r>
              <a:rPr lang="en-US" dirty="0"/>
              <a:t>Most </a:t>
            </a:r>
            <a:r>
              <a:rPr lang="en-US" dirty="0" err="1"/>
              <a:t>Chlorophyta</a:t>
            </a:r>
            <a:r>
              <a:rPr lang="en-US" dirty="0"/>
              <a:t> are </a:t>
            </a:r>
            <a:r>
              <a:rPr lang="en-US" dirty="0" err="1"/>
              <a:t>unicelluar</a:t>
            </a:r>
            <a:r>
              <a:rPr lang="en-US" dirty="0"/>
              <a:t>, but there are some </a:t>
            </a:r>
            <a:r>
              <a:rPr lang="en-US" dirty="0" err="1"/>
              <a:t>multicelluar</a:t>
            </a:r>
            <a:r>
              <a:rPr lang="en-US" dirty="0"/>
              <a:t> species.</a:t>
            </a:r>
          </a:p>
          <a:p>
            <a:pPr marL="0" indent="0" algn="just">
              <a:lnSpc>
                <a:spcPct val="110000"/>
              </a:lnSpc>
              <a:spcBef>
                <a:spcPts val="0"/>
              </a:spcBef>
              <a:buNone/>
            </a:pPr>
            <a:r>
              <a:rPr lang="en-US" dirty="0"/>
              <a:t>Some are free-living, some are colonial, others are </a:t>
            </a:r>
            <a:r>
              <a:rPr lang="en-US" dirty="0" err="1"/>
              <a:t>coenocytic</a:t>
            </a:r>
            <a:r>
              <a:rPr lang="en-US" dirty="0"/>
              <a:t>. Filamentous sporophytes have </a:t>
            </a:r>
            <a:r>
              <a:rPr lang="en-US" dirty="0" err="1"/>
              <a:t>singluar</a:t>
            </a:r>
            <a:r>
              <a:rPr lang="en-US" dirty="0"/>
              <a:t> lenticular nuclei, which are embedded in a thick cytoplasm. </a:t>
            </a:r>
          </a:p>
          <a:p>
            <a:pPr marL="0" indent="357188" algn="just">
              <a:lnSpc>
                <a:spcPct val="110000"/>
              </a:lnSpc>
              <a:spcBef>
                <a:spcPts val="0"/>
              </a:spcBef>
              <a:buNone/>
            </a:pPr>
            <a:r>
              <a:rPr lang="en-US" dirty="0" err="1"/>
              <a:t>Chlorophyta</a:t>
            </a:r>
            <a:r>
              <a:rPr lang="en-US" dirty="0"/>
              <a:t> usually have </a:t>
            </a:r>
            <a:r>
              <a:rPr lang="en-US" dirty="0" err="1"/>
              <a:t>biflagellated</a:t>
            </a:r>
            <a:r>
              <a:rPr lang="en-US" dirty="0"/>
              <a:t> gametes. Like other green plants, </a:t>
            </a:r>
            <a:r>
              <a:rPr lang="en-US" dirty="0" err="1"/>
              <a:t>Chlorophyta</a:t>
            </a:r>
            <a:r>
              <a:rPr lang="en-US" dirty="0"/>
              <a:t> contain chlorophylls a and b, although the major pigment is chlorophyll b. </a:t>
            </a:r>
          </a:p>
          <a:p>
            <a:pPr marL="0" indent="357188" algn="just">
              <a:lnSpc>
                <a:spcPct val="110000"/>
              </a:lnSpc>
              <a:spcBef>
                <a:spcPts val="0"/>
              </a:spcBef>
              <a:buNone/>
            </a:pPr>
            <a:r>
              <a:rPr lang="en-US" dirty="0"/>
              <a:t>In addition, some tropical species are pigmented by </a:t>
            </a:r>
            <a:r>
              <a:rPr lang="en-US" dirty="0" err="1"/>
              <a:t>siphonoxanthin</a:t>
            </a:r>
            <a:r>
              <a:rPr lang="en-US" dirty="0"/>
              <a:t> and </a:t>
            </a:r>
            <a:r>
              <a:rPr lang="en-US" dirty="0" err="1"/>
              <a:t>siphonein</a:t>
            </a:r>
            <a:r>
              <a:rPr lang="en-US" dirty="0"/>
              <a:t>. They store starches made from photosynthesis in double-membrane bounded chloroplasts. Cell walls are made of cellulose.</a:t>
            </a:r>
            <a:endParaRPr lang="ru-RU" dirty="0"/>
          </a:p>
        </p:txBody>
      </p:sp>
    </p:spTree>
    <p:extLst>
      <p:ext uri="{BB962C8B-B14F-4D97-AF65-F5344CB8AC3E}">
        <p14:creationId xmlns:p14="http://schemas.microsoft.com/office/powerpoint/2010/main" val="3622842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tretch>
            <a:fillRect/>
          </a:stretch>
        </p:blipFill>
        <p:spPr>
          <a:xfrm>
            <a:off x="234951" y="982662"/>
            <a:ext cx="7222823" cy="4716000"/>
          </a:xfrm>
          <a:prstGeom prst="rect">
            <a:avLst/>
          </a:prstGeom>
        </p:spPr>
      </p:pic>
      <p:pic>
        <p:nvPicPr>
          <p:cNvPr id="5" name="Рисунок 4"/>
          <p:cNvPicPr>
            <a:picLocks noChangeAspect="1"/>
          </p:cNvPicPr>
          <p:nvPr/>
        </p:nvPicPr>
        <p:blipFill>
          <a:blip r:embed="rId3" cstate="print"/>
          <a:stretch>
            <a:fillRect/>
          </a:stretch>
        </p:blipFill>
        <p:spPr>
          <a:xfrm>
            <a:off x="8145826" y="1178331"/>
            <a:ext cx="1658644" cy="4032000"/>
          </a:xfrm>
          <a:prstGeom prst="rect">
            <a:avLst/>
          </a:prstGeom>
        </p:spPr>
      </p:pic>
      <p:pic>
        <p:nvPicPr>
          <p:cNvPr id="6" name="Рисунок 5"/>
          <p:cNvPicPr>
            <a:picLocks noChangeAspect="1"/>
          </p:cNvPicPr>
          <p:nvPr/>
        </p:nvPicPr>
        <p:blipFill>
          <a:blip r:embed="rId4" cstate="print"/>
          <a:stretch>
            <a:fillRect/>
          </a:stretch>
        </p:blipFill>
        <p:spPr>
          <a:xfrm>
            <a:off x="10029606" y="1214331"/>
            <a:ext cx="1446225" cy="3960000"/>
          </a:xfrm>
          <a:prstGeom prst="rect">
            <a:avLst/>
          </a:prstGeom>
        </p:spPr>
      </p:pic>
      <p:sp>
        <p:nvSpPr>
          <p:cNvPr id="7" name="Прямоугольник 6"/>
          <p:cNvSpPr/>
          <p:nvPr/>
        </p:nvSpPr>
        <p:spPr>
          <a:xfrm>
            <a:off x="8017193" y="5210331"/>
            <a:ext cx="1915909" cy="369332"/>
          </a:xfrm>
          <a:prstGeom prst="rect">
            <a:avLst/>
          </a:prstGeom>
        </p:spPr>
        <p:txBody>
          <a:bodyPr wrap="none">
            <a:spAutoFit/>
          </a:bodyPr>
          <a:lstStyle/>
          <a:p>
            <a:r>
              <a:rPr lang="en-US" b="0" i="0" u="none" strike="noStrike" baseline="0" dirty="0" err="1">
                <a:latin typeface="ArialMT"/>
              </a:rPr>
              <a:t>Parenchymatous</a:t>
            </a:r>
            <a:endParaRPr lang="ru-RU" dirty="0"/>
          </a:p>
        </p:txBody>
      </p:sp>
      <p:sp>
        <p:nvSpPr>
          <p:cNvPr id="8" name="Прямоугольник 7"/>
          <p:cNvSpPr/>
          <p:nvPr/>
        </p:nvSpPr>
        <p:spPr>
          <a:xfrm>
            <a:off x="9933102" y="5210331"/>
            <a:ext cx="1826141" cy="369332"/>
          </a:xfrm>
          <a:prstGeom prst="rect">
            <a:avLst/>
          </a:prstGeom>
        </p:spPr>
        <p:txBody>
          <a:bodyPr wrap="none">
            <a:spAutoFit/>
          </a:bodyPr>
          <a:lstStyle/>
          <a:p>
            <a:r>
              <a:rPr lang="en-US" b="0" i="0" u="none" strike="noStrike" baseline="0" dirty="0" err="1">
                <a:latin typeface="ArialMT"/>
              </a:rPr>
              <a:t>Siphonocladous</a:t>
            </a:r>
            <a:endParaRPr lang="ru-RU" dirty="0"/>
          </a:p>
        </p:txBody>
      </p:sp>
      <p:sp>
        <p:nvSpPr>
          <p:cNvPr id="9" name="Прямоугольник 8"/>
          <p:cNvSpPr/>
          <p:nvPr/>
        </p:nvSpPr>
        <p:spPr>
          <a:xfrm>
            <a:off x="4274371" y="5987534"/>
            <a:ext cx="3929281" cy="369332"/>
          </a:xfrm>
          <a:prstGeom prst="rect">
            <a:avLst/>
          </a:prstGeom>
        </p:spPr>
        <p:txBody>
          <a:bodyPr wrap="none">
            <a:spAutoFit/>
          </a:bodyPr>
          <a:lstStyle/>
          <a:p>
            <a:r>
              <a:rPr lang="en-US" i="0" u="none" strike="noStrike" baseline="0" dirty="0">
                <a:latin typeface="TimesNewRomanPS-BoldMT"/>
              </a:rPr>
              <a:t>Fig.1: General Forms of </a:t>
            </a:r>
            <a:r>
              <a:rPr lang="en-US" i="0" u="none" strike="noStrike" baseline="0" dirty="0" err="1">
                <a:latin typeface="TimesNewRomanPS-BoldMT"/>
              </a:rPr>
              <a:t>Chlorophyta</a:t>
            </a:r>
            <a:endParaRPr lang="ru-RU" dirty="0"/>
          </a:p>
        </p:txBody>
      </p:sp>
    </p:spTree>
    <p:extLst>
      <p:ext uri="{BB962C8B-B14F-4D97-AF65-F5344CB8AC3E}">
        <p14:creationId xmlns:p14="http://schemas.microsoft.com/office/powerpoint/2010/main" val="35908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938213" y="396875"/>
            <a:ext cx="10515600" cy="646331"/>
          </a:xfrm>
          <a:prstGeom prst="rect">
            <a:avLst/>
          </a:prstGeom>
        </p:spPr>
        <p:txBody>
          <a:bodyPr wrap="square">
            <a:spAutoFit/>
          </a:bodyPr>
          <a:lstStyle/>
          <a:p>
            <a:pPr marL="0" indent="0" algn="just">
              <a:buNone/>
            </a:pPr>
            <a:r>
              <a:rPr lang="en-US" sz="2000" b="0" i="0" u="none" strike="noStrike" baseline="0" dirty="0" err="1">
                <a:latin typeface="TimesNewRomanPSMT"/>
              </a:rPr>
              <a:t>Chlorophyta</a:t>
            </a:r>
            <a:r>
              <a:rPr lang="en-US" sz="2000" b="0" i="0" u="none" strike="noStrike" baseline="0" dirty="0">
                <a:latin typeface="TimesNewRomanPSMT"/>
              </a:rPr>
              <a:t> are photosynthetic organisms, obtaining starch from photosynthesis. They are autotrophic.</a:t>
            </a:r>
            <a:endParaRPr lang="ru-RU" sz="2000" dirty="0"/>
          </a:p>
        </p:txBody>
      </p:sp>
      <p:pic>
        <p:nvPicPr>
          <p:cNvPr id="5" name="Рисунок 4"/>
          <p:cNvPicPr>
            <a:picLocks noChangeAspect="1"/>
          </p:cNvPicPr>
          <p:nvPr/>
        </p:nvPicPr>
        <p:blipFill>
          <a:blip r:embed="rId2" cstate="print"/>
          <a:stretch>
            <a:fillRect/>
          </a:stretch>
        </p:blipFill>
        <p:spPr>
          <a:xfrm>
            <a:off x="5249618" y="1207819"/>
            <a:ext cx="3609941" cy="3528000"/>
          </a:xfrm>
          <a:prstGeom prst="rect">
            <a:avLst/>
          </a:prstGeom>
        </p:spPr>
      </p:pic>
      <p:sp>
        <p:nvSpPr>
          <p:cNvPr id="6" name="Прямоугольник 5"/>
          <p:cNvSpPr/>
          <p:nvPr/>
        </p:nvSpPr>
        <p:spPr>
          <a:xfrm>
            <a:off x="397008" y="2172772"/>
            <a:ext cx="4172937" cy="369332"/>
          </a:xfrm>
          <a:prstGeom prst="rect">
            <a:avLst/>
          </a:prstGeom>
        </p:spPr>
        <p:txBody>
          <a:bodyPr wrap="none">
            <a:spAutoFit/>
          </a:bodyPr>
          <a:lstStyle/>
          <a:p>
            <a:r>
              <a:rPr lang="en-US" i="0" u="none" strike="noStrike" baseline="0" dirty="0">
                <a:latin typeface="TimesNewRomanPS-BoldMT"/>
              </a:rPr>
              <a:t>Fig.2: General structure of </a:t>
            </a:r>
            <a:r>
              <a:rPr lang="en-US" i="0" u="none" strike="noStrike" baseline="0" dirty="0" err="1">
                <a:latin typeface="TimesNewRomanPS-BoldMT"/>
              </a:rPr>
              <a:t>Chlorophyta</a:t>
            </a:r>
            <a:endParaRPr lang="ru-RU" dirty="0"/>
          </a:p>
        </p:txBody>
      </p:sp>
    </p:spTree>
    <p:extLst>
      <p:ext uri="{BB962C8B-B14F-4D97-AF65-F5344CB8AC3E}">
        <p14:creationId xmlns:p14="http://schemas.microsoft.com/office/powerpoint/2010/main" val="428532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3900" y="354012"/>
            <a:ext cx="11149652" cy="6046787"/>
          </a:xfrm>
        </p:spPr>
        <p:txBody>
          <a:bodyPr>
            <a:normAutofit/>
          </a:bodyPr>
          <a:lstStyle/>
          <a:p>
            <a:pPr marL="0" indent="0" algn="just">
              <a:lnSpc>
                <a:spcPct val="100000"/>
              </a:lnSpc>
              <a:spcBef>
                <a:spcPts val="0"/>
              </a:spcBef>
              <a:buNone/>
            </a:pPr>
            <a:r>
              <a:rPr lang="en-US" sz="2000" b="1" dirty="0">
                <a:solidFill>
                  <a:schemeClr val="accent6"/>
                </a:solidFill>
              </a:rPr>
              <a:t>3- Reproduction and Life cycle</a:t>
            </a:r>
          </a:p>
          <a:p>
            <a:pPr marL="0" indent="357188" algn="just">
              <a:lnSpc>
                <a:spcPct val="100000"/>
              </a:lnSpc>
              <a:spcBef>
                <a:spcPts val="0"/>
              </a:spcBef>
              <a:buNone/>
            </a:pPr>
            <a:r>
              <a:rPr lang="en-US" sz="2000" dirty="0" err="1"/>
              <a:t>Chlorophyta</a:t>
            </a:r>
            <a:r>
              <a:rPr lang="en-US" sz="2000" dirty="0"/>
              <a:t> reproduce both sexually and asexually, but usually sexually. Asexual reproduction can occurs by fission, fragmentation, or zoospores. Sexual reproduction can be </a:t>
            </a:r>
            <a:r>
              <a:rPr lang="en-US" sz="2000" dirty="0" err="1"/>
              <a:t>isogamous</a:t>
            </a:r>
            <a:r>
              <a:rPr lang="en-US" sz="2000" dirty="0"/>
              <a:t>, </a:t>
            </a:r>
            <a:r>
              <a:rPr lang="en-US" sz="2000" dirty="0" err="1"/>
              <a:t>anisogamous</a:t>
            </a:r>
            <a:r>
              <a:rPr lang="en-US" sz="2000" dirty="0"/>
              <a:t>, or </a:t>
            </a:r>
            <a:r>
              <a:rPr lang="en-US" sz="2000" dirty="0" err="1"/>
              <a:t>oogamous</a:t>
            </a:r>
            <a:r>
              <a:rPr lang="en-US" sz="2000" dirty="0"/>
              <a:t>. The species </a:t>
            </a:r>
            <a:r>
              <a:rPr lang="en-US" sz="2000" i="1" dirty="0" err="1"/>
              <a:t>Ulva</a:t>
            </a:r>
            <a:r>
              <a:rPr lang="en-US" sz="2000" i="1" dirty="0"/>
              <a:t> </a:t>
            </a:r>
            <a:r>
              <a:rPr lang="en-US" sz="2000" i="1" dirty="0" err="1"/>
              <a:t>lobata</a:t>
            </a:r>
            <a:r>
              <a:rPr lang="en-US" sz="2000" i="1" dirty="0"/>
              <a:t> </a:t>
            </a:r>
            <a:r>
              <a:rPr lang="en-US" sz="2000" dirty="0"/>
              <a:t>experiences alternation of generations, alternating between haploid and diploid phases. In the haploid phase, gametes are formed; in the diploid phase, zoospores are formed. Not all species have this, however. For the species without alternation, meiosis occurs in the zygote. </a:t>
            </a:r>
          </a:p>
          <a:p>
            <a:pPr marL="0" indent="357188" algn="just">
              <a:lnSpc>
                <a:spcPct val="100000"/>
              </a:lnSpc>
              <a:spcBef>
                <a:spcPts val="0"/>
              </a:spcBef>
              <a:buNone/>
            </a:pPr>
            <a:r>
              <a:rPr lang="en-US" sz="2000" dirty="0" err="1"/>
              <a:t>Chlorophyta</a:t>
            </a:r>
            <a:r>
              <a:rPr lang="en-US" sz="2000" dirty="0"/>
              <a:t> can exist as single cells, multi-cellular filaments or colonies. As single cells, green algae may be motile or moving, or </a:t>
            </a:r>
            <a:r>
              <a:rPr lang="en-US" sz="2000" dirty="0" err="1"/>
              <a:t>nonmotile</a:t>
            </a:r>
            <a:r>
              <a:rPr lang="en-US" sz="2000" dirty="0"/>
              <a:t>. An example of this unicellular organism is the fast growing chlorella that live inside animals.</a:t>
            </a:r>
          </a:p>
          <a:p>
            <a:pPr marL="0" indent="357188" algn="just">
              <a:lnSpc>
                <a:spcPct val="100000"/>
              </a:lnSpc>
              <a:spcBef>
                <a:spcPts val="0"/>
              </a:spcBef>
              <a:buNone/>
            </a:pPr>
            <a:r>
              <a:rPr lang="en-US" sz="2000" dirty="0"/>
              <a:t>Multi-cellular filaments can involve a life cycle that includes both sexual and asexual reproduction. The </a:t>
            </a:r>
            <a:r>
              <a:rPr lang="en-US" sz="2000" dirty="0" err="1"/>
              <a:t>ulva</a:t>
            </a:r>
            <a:r>
              <a:rPr lang="en-US" sz="2000" dirty="0"/>
              <a:t>, for example, goes through the process of alternation of generations or alternate forms of reproduction. Parents’ characteristics are recombined through the fusion of gametes, but reproduction also occurs through spores.</a:t>
            </a:r>
          </a:p>
          <a:p>
            <a:pPr marL="0" indent="357188" algn="just">
              <a:lnSpc>
                <a:spcPct val="100000"/>
              </a:lnSpc>
              <a:spcBef>
                <a:spcPts val="0"/>
              </a:spcBef>
              <a:buNone/>
            </a:pPr>
            <a:r>
              <a:rPr lang="en-US" sz="2000" dirty="0"/>
              <a:t>Colonies may consist of loose aggregates of single cells or an arrangement of cells in a pattern. These cells lack specialized functions. Reproduction occurs more rapidly with nearby mating cells. An example of a colony is the </a:t>
            </a:r>
            <a:r>
              <a:rPr lang="en-US" sz="2000" dirty="0" err="1"/>
              <a:t>volvox</a:t>
            </a:r>
            <a:r>
              <a:rPr lang="en-US" sz="2000" dirty="0"/>
              <a:t>, which has strands of cytoplasm-bonding individual cells. Hundreds of thousands of bright green cells form a sphere-shaped colony that uses its flagella to spin in the water.</a:t>
            </a:r>
          </a:p>
          <a:p>
            <a:pPr marL="0" indent="357188" algn="just">
              <a:lnSpc>
                <a:spcPct val="100000"/>
              </a:lnSpc>
              <a:spcBef>
                <a:spcPts val="0"/>
              </a:spcBef>
              <a:buNone/>
            </a:pPr>
            <a:endParaRPr lang="en-US" sz="2000" dirty="0"/>
          </a:p>
          <a:p>
            <a:pPr marL="0" indent="357188" algn="just">
              <a:lnSpc>
                <a:spcPct val="100000"/>
              </a:lnSpc>
              <a:spcBef>
                <a:spcPts val="0"/>
              </a:spcBef>
              <a:buNone/>
            </a:pPr>
            <a:endParaRPr lang="en-US" sz="2000" dirty="0"/>
          </a:p>
          <a:p>
            <a:pPr marL="0" indent="357188" algn="just">
              <a:lnSpc>
                <a:spcPct val="100000"/>
              </a:lnSpc>
              <a:spcBef>
                <a:spcPts val="0"/>
              </a:spcBef>
              <a:buNone/>
            </a:pPr>
            <a:endParaRPr lang="ru-RU" sz="2000" dirty="0"/>
          </a:p>
        </p:txBody>
      </p:sp>
    </p:spTree>
    <p:extLst>
      <p:ext uri="{BB962C8B-B14F-4D97-AF65-F5344CB8AC3E}">
        <p14:creationId xmlns:p14="http://schemas.microsoft.com/office/powerpoint/2010/main" val="2332774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srcRect t="13863"/>
          <a:stretch/>
        </p:blipFill>
        <p:spPr>
          <a:xfrm>
            <a:off x="974778" y="327545"/>
            <a:ext cx="9450871" cy="3052853"/>
          </a:xfrm>
          <a:prstGeom prst="rect">
            <a:avLst/>
          </a:prstGeom>
        </p:spPr>
      </p:pic>
      <p:pic>
        <p:nvPicPr>
          <p:cNvPr id="5" name="Рисунок 4"/>
          <p:cNvPicPr>
            <a:picLocks noChangeAspect="1"/>
          </p:cNvPicPr>
          <p:nvPr/>
        </p:nvPicPr>
        <p:blipFill rotWithShape="1">
          <a:blip r:embed="rId3" cstate="print"/>
          <a:srcRect b="21710"/>
          <a:stretch/>
        </p:blipFill>
        <p:spPr>
          <a:xfrm>
            <a:off x="974777" y="3380398"/>
            <a:ext cx="9450871" cy="2774741"/>
          </a:xfrm>
          <a:prstGeom prst="rect">
            <a:avLst/>
          </a:prstGeom>
        </p:spPr>
      </p:pic>
      <p:sp>
        <p:nvSpPr>
          <p:cNvPr id="6" name="Прямоугольник 5"/>
          <p:cNvSpPr/>
          <p:nvPr/>
        </p:nvSpPr>
        <p:spPr>
          <a:xfrm>
            <a:off x="3042493" y="6248585"/>
            <a:ext cx="4301177" cy="369332"/>
          </a:xfrm>
          <a:prstGeom prst="rect">
            <a:avLst/>
          </a:prstGeom>
        </p:spPr>
        <p:txBody>
          <a:bodyPr wrap="none">
            <a:spAutoFit/>
          </a:bodyPr>
          <a:lstStyle/>
          <a:p>
            <a:r>
              <a:rPr lang="en-US" i="0" u="none" strike="noStrike" baseline="0" dirty="0">
                <a:latin typeface="TimesNewRomanPS-BoldMT"/>
              </a:rPr>
              <a:t>Fig. 3: General Life cycle of </a:t>
            </a:r>
            <a:r>
              <a:rPr lang="en-US" i="0" u="none" strike="noStrike" baseline="0" dirty="0" err="1">
                <a:latin typeface="TimesNewRomanPS-BoldMT"/>
              </a:rPr>
              <a:t>Chlorophyta</a:t>
            </a:r>
            <a:endParaRPr lang="ru-RU" dirty="0"/>
          </a:p>
        </p:txBody>
      </p:sp>
    </p:spTree>
    <p:extLst>
      <p:ext uri="{BB962C8B-B14F-4D97-AF65-F5344CB8AC3E}">
        <p14:creationId xmlns:p14="http://schemas.microsoft.com/office/powerpoint/2010/main" val="874694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2772</Words>
  <Application>Microsoft Office PowerPoint</Application>
  <PresentationFormat>Широкоэкранный</PresentationFormat>
  <Paragraphs>88</Paragraphs>
  <Slides>22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Arial</vt:lpstr>
      <vt:lpstr>ArialMT</vt:lpstr>
      <vt:lpstr>Calibri</vt:lpstr>
      <vt:lpstr>Calibri Light</vt:lpstr>
      <vt:lpstr>TimesNewRomanPS-BoldMT</vt:lpstr>
      <vt:lpstr>TimesNewRomanPSMT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Phaeophyceae - Brown Algae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Абидкулова Каримэ</dc:creator>
  <cp:lastModifiedBy>Алена Запарина</cp:lastModifiedBy>
  <cp:revision>65</cp:revision>
  <dcterms:created xsi:type="dcterms:W3CDTF">2018-10-02T04:10:28Z</dcterms:created>
  <dcterms:modified xsi:type="dcterms:W3CDTF">2023-09-18T03:45:49Z</dcterms:modified>
</cp:coreProperties>
</file>